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sldIdLst>
    <p:sldId id="256" r:id="rId2"/>
    <p:sldId id="257" r:id="rId3"/>
    <p:sldId id="258" r:id="rId4"/>
    <p:sldId id="260" r:id="rId5"/>
    <p:sldId id="259" r:id="rId6"/>
    <p:sldId id="265" r:id="rId7"/>
    <p:sldId id="264" r:id="rId8"/>
    <p:sldId id="266" r:id="rId9"/>
    <p:sldId id="262" r:id="rId10"/>
    <p:sldId id="263" r:id="rId11"/>
    <p:sldId id="267" r:id="rId12"/>
    <p:sldId id="268" r:id="rId13"/>
    <p:sldId id="269" r:id="rId14"/>
    <p:sldId id="270" r:id="rId15"/>
    <p:sldId id="271" r:id="rId16"/>
    <p:sldId id="272" r:id="rId17"/>
    <p:sldId id="277" r:id="rId18"/>
    <p:sldId id="261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839CC4"/>
    <a:srgbClr val="333439"/>
    <a:srgbClr val="93888C"/>
    <a:srgbClr val="485E6C"/>
    <a:srgbClr val="E8C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66" d="100"/>
          <a:sy n="66" d="100"/>
        </p:scale>
        <p:origin x="3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23392" y="3573017"/>
            <a:ext cx="6912768" cy="43088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800" kern="1200" baseline="0" dirty="0">
                <a:solidFill>
                  <a:schemeClr val="bg1">
                    <a:lumMod val="65000"/>
                  </a:schemeClr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3FE59-8C71-4308-A001-A75DF7C17F60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0214-1A4D-4AFD-B8A5-EBD6138AEE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623392" y="2060849"/>
            <a:ext cx="7776864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4300" kern="1200" baseline="0" dirty="0">
                <a:solidFill>
                  <a:srgbClr val="839CC4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42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3FE59-8C71-4308-A001-A75DF7C17F60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0214-1A4D-4AFD-B8A5-EBD6138AE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70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3FE59-8C71-4308-A001-A75DF7C17F60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0214-1A4D-4AFD-B8A5-EBD6138AE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11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84" b="144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5360" y="183820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839CC4"/>
                </a:solidFill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3FE59-8C71-4308-A001-A75DF7C17F60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0214-1A4D-4AFD-B8A5-EBD6138AEE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35361" y="1355626"/>
            <a:ext cx="11203367" cy="4881686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271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/>
          <a:p>
            <a:fld id="{BE73FE59-8C71-4308-A001-A75DF7C17F60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/>
          <a:p>
            <a:fld id="{66140214-1A4D-4AFD-B8A5-EBD6138AEE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35361" y="1355626"/>
            <a:ext cx="11203367" cy="4881686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35360" y="188640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365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3FE59-8C71-4308-A001-A75DF7C17F60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40214-1A4D-4AFD-B8A5-EBD6138AEE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008851" y="1988840"/>
            <a:ext cx="5183160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839CC4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80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3FE59-8C71-4308-A001-A75DF7C17F60}" type="datetimeFigureOut">
              <a:rPr lang="ko-KR" altLang="en-US" smtClean="0"/>
              <a:t>2020-12-01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40214-1A4D-4AFD-B8A5-EBD6138AEE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685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0B3D7A56-0E5F-4F48-BD2E-026144712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371" y="4704436"/>
            <a:ext cx="6240693" cy="430887"/>
          </a:xfrm>
        </p:spPr>
        <p:txBody>
          <a:bodyPr/>
          <a:lstStyle/>
          <a:p>
            <a:r>
              <a:rPr lang="ko-KR" altLang="en-US" dirty="0"/>
              <a:t>강경원</a:t>
            </a:r>
            <a:r>
              <a:rPr lang="en-US" altLang="ko-KR" dirty="0"/>
              <a:t>, </a:t>
            </a:r>
            <a:r>
              <a:rPr lang="ko-KR" altLang="en-US" dirty="0"/>
              <a:t>강민성</a:t>
            </a:r>
            <a:r>
              <a:rPr lang="en-US" altLang="ko-KR" dirty="0"/>
              <a:t>, </a:t>
            </a:r>
            <a:r>
              <a:rPr lang="ko-KR" altLang="en-US" dirty="0"/>
              <a:t>강승수</a:t>
            </a:r>
            <a:r>
              <a:rPr lang="en-US" altLang="ko-KR" dirty="0"/>
              <a:t>, </a:t>
            </a:r>
            <a:r>
              <a:rPr lang="ko-KR" altLang="en-US" dirty="0"/>
              <a:t>길다영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FDCAB9-0C07-49F5-B4DF-D22374F97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4800" dirty="0"/>
              <a:t>기숙사 홈페이지</a:t>
            </a:r>
          </a:p>
        </p:txBody>
      </p:sp>
    </p:spTree>
    <p:extLst>
      <p:ext uri="{BB962C8B-B14F-4D97-AF65-F5344CB8AC3E}">
        <p14:creationId xmlns:p14="http://schemas.microsoft.com/office/powerpoint/2010/main" val="1027047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9F3AC-B9F2-40E5-83CE-0EA6CCD1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6" y="192144"/>
            <a:ext cx="10214928" cy="79690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기숙사 홈페이지 화면 및 기능 설명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4FFB45-264F-48B5-9CA2-0A1A6EFC6FCC}"/>
              </a:ext>
            </a:extLst>
          </p:cNvPr>
          <p:cNvGrpSpPr/>
          <p:nvPr/>
        </p:nvGrpSpPr>
        <p:grpSpPr>
          <a:xfrm>
            <a:off x="7276700" y="1463040"/>
            <a:ext cx="4645372" cy="5161597"/>
            <a:chOff x="7276700" y="1463040"/>
            <a:chExt cx="4645372" cy="516159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0EE9B6-C418-4FF7-A08A-600FB710C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6700" y="1463040"/>
              <a:ext cx="4645372" cy="51615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8A6499-881A-4EE4-A1BE-7A35951A0A3D}"/>
                </a:ext>
              </a:extLst>
            </p:cNvPr>
            <p:cNvSpPr txBox="1"/>
            <p:nvPr/>
          </p:nvSpPr>
          <p:spPr>
            <a:xfrm>
              <a:off x="7443327" y="1894820"/>
              <a:ext cx="4312118" cy="4621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커뮤니티 </a:t>
              </a:r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공지사항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커뮤니티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공지사항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기숙사에서 제공하는 정보들을 알려주는 페이지이다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목록 클릭 시 자세한 내용들을 볼 수 있다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메인 페이지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NOTICE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구역에서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‘+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더보기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’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버튼을 누르면 공지사항 목록 페이지를 볼 수 있고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</a:p>
            <a:p>
              <a:pPr marL="360000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글제목을 누르면 바로 공지사항의 내용으로 연결된다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33E035D-F293-4BD2-9F3D-1114E98BC80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9928" y="1463040"/>
            <a:ext cx="4680000" cy="270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225538-1C43-4A01-8664-97E35767E0A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25463" y="3924637"/>
            <a:ext cx="468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6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9F3AC-B9F2-40E5-83CE-0EA6CCD1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6" y="221420"/>
            <a:ext cx="10214928" cy="79690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기숙사 홈페이지 화면 및 기능 설명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4FFB45-264F-48B5-9CA2-0A1A6EFC6FCC}"/>
              </a:ext>
            </a:extLst>
          </p:cNvPr>
          <p:cNvGrpSpPr/>
          <p:nvPr/>
        </p:nvGrpSpPr>
        <p:grpSpPr>
          <a:xfrm>
            <a:off x="7276700" y="1463040"/>
            <a:ext cx="4645372" cy="5161597"/>
            <a:chOff x="7276700" y="1463040"/>
            <a:chExt cx="4645372" cy="516159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0EE9B6-C418-4FF7-A08A-600FB710C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6700" y="1463040"/>
              <a:ext cx="4645372" cy="51615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8A6499-881A-4EE4-A1BE-7A35951A0A3D}"/>
                </a:ext>
              </a:extLst>
            </p:cNvPr>
            <p:cNvSpPr txBox="1"/>
            <p:nvPr/>
          </p:nvSpPr>
          <p:spPr>
            <a:xfrm>
              <a:off x="7443327" y="1894820"/>
              <a:ext cx="4312118" cy="4298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학생생활 </a:t>
              </a:r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– 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외박 신청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학생생활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외박신청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기숙사 외박을 신청하는 페이지이다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다른 학생이 등록한 게시물도 열람이 가능하며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목록 클릭 시 등록된 외박신청 정보를 볼 수 있다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게시판 목록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DB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에서 데이터를 가져와서 보여준다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16D2C16-529F-49C9-B44D-AB1827DA3A9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2608" y="1463040"/>
            <a:ext cx="4680000" cy="27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89272B-2872-4ADC-B120-F3C0A108504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40700" y="3924637"/>
            <a:ext cx="468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39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9F3AC-B9F2-40E5-83CE-0EA6CCD1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6" y="213371"/>
            <a:ext cx="10214928" cy="79690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기숙사 홈페이지 화면 및 기능 설명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4FFB45-264F-48B5-9CA2-0A1A6EFC6FCC}"/>
              </a:ext>
            </a:extLst>
          </p:cNvPr>
          <p:cNvGrpSpPr/>
          <p:nvPr/>
        </p:nvGrpSpPr>
        <p:grpSpPr>
          <a:xfrm>
            <a:off x="7276700" y="1463040"/>
            <a:ext cx="4645372" cy="5161597"/>
            <a:chOff x="7276700" y="1463040"/>
            <a:chExt cx="4645372" cy="516159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0EE9B6-C418-4FF7-A08A-600FB710C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6700" y="1463040"/>
              <a:ext cx="4645372" cy="51615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8A6499-881A-4EE4-A1BE-7A35951A0A3D}"/>
                </a:ext>
              </a:extLst>
            </p:cNvPr>
            <p:cNvSpPr txBox="1"/>
            <p:nvPr/>
          </p:nvSpPr>
          <p:spPr>
            <a:xfrm>
              <a:off x="7443327" y="1571654"/>
              <a:ext cx="4312118" cy="4944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학생생활 </a:t>
              </a:r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– 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외박 신청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‘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글 작성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’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버튼을 누르면 외박 신청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작성란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페이지가 보인다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Form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형식으로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node.js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 보낸 후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MySQL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을 사용하여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DB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에 저장한다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글 작성 중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‘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취소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’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버튼을 누르면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</a:p>
            <a:p>
              <a:pPr marL="360000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‘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글을 취소하시겠습니까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?’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라는 알림 창이 뜨고 확인버튼을 누르면 외박신청 목록 페이지로 돌아간다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글 작성 후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‘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신청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’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버튼을 누르면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</a:p>
            <a:p>
              <a:pPr marL="360000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‘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글을 등록하시겠습니까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?’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라는 알림 창이 뜬 후 외박신청 목록 페이지로 돌아간다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목록에선 방금 작성한 글이 게시된 것을 볼 수 있다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627F30A-1E8A-4B32-B244-AE0780DAB41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5301" y="1463040"/>
            <a:ext cx="4680000" cy="27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879831-E3CD-46C8-A644-2030D12D889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23012" y="3924637"/>
            <a:ext cx="468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36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9F3AC-B9F2-40E5-83CE-0EA6CCD1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6" y="221420"/>
            <a:ext cx="10214928" cy="79690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기숙사 홈페이지 화면 및 기능 설명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4FFB45-264F-48B5-9CA2-0A1A6EFC6FCC}"/>
              </a:ext>
            </a:extLst>
          </p:cNvPr>
          <p:cNvGrpSpPr/>
          <p:nvPr/>
        </p:nvGrpSpPr>
        <p:grpSpPr>
          <a:xfrm>
            <a:off x="7276700" y="1463040"/>
            <a:ext cx="4645372" cy="5161597"/>
            <a:chOff x="7276700" y="1463040"/>
            <a:chExt cx="4645372" cy="516159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0EE9B6-C418-4FF7-A08A-600FB710C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6700" y="1463040"/>
              <a:ext cx="4645372" cy="51615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8A6499-881A-4EE4-A1BE-7A35951A0A3D}"/>
                </a:ext>
              </a:extLst>
            </p:cNvPr>
            <p:cNvSpPr txBox="1"/>
            <p:nvPr/>
          </p:nvSpPr>
          <p:spPr>
            <a:xfrm>
              <a:off x="7443327" y="1894820"/>
              <a:ext cx="4312118" cy="4621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학생생활 </a:t>
              </a:r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– 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고장 신고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학생생활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고장신고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기숙사 시설 고장을 신고하는 페이지이다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다른 학생이 등록한 게시물도 열람이 가능하며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목록 클릭 시 등록된 외박신청 정보를 볼 수 있다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게시판 목록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DB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에서 데이터를 가져와서 보여준다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4FCD855-DA5C-4E8C-8158-42C8D72D99E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9928" y="1463040"/>
            <a:ext cx="4680000" cy="270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D13405-2B59-413B-8EA6-9B3B1987CDA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40883" y="3924637"/>
            <a:ext cx="468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38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9F3AC-B9F2-40E5-83CE-0EA6CCD1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6" y="213371"/>
            <a:ext cx="10214928" cy="79690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기숙사 홈페이지 화면 및 기능 설명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4FFB45-264F-48B5-9CA2-0A1A6EFC6FCC}"/>
              </a:ext>
            </a:extLst>
          </p:cNvPr>
          <p:cNvGrpSpPr/>
          <p:nvPr/>
        </p:nvGrpSpPr>
        <p:grpSpPr>
          <a:xfrm>
            <a:off x="7276700" y="1463040"/>
            <a:ext cx="4645372" cy="5161597"/>
            <a:chOff x="7276700" y="1463040"/>
            <a:chExt cx="4645372" cy="516159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0EE9B6-C418-4FF7-A08A-600FB710C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6700" y="1463040"/>
              <a:ext cx="4645372" cy="51615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8A6499-881A-4EE4-A1BE-7A35951A0A3D}"/>
                </a:ext>
              </a:extLst>
            </p:cNvPr>
            <p:cNvSpPr txBox="1"/>
            <p:nvPr/>
          </p:nvSpPr>
          <p:spPr>
            <a:xfrm>
              <a:off x="7443327" y="1623169"/>
              <a:ext cx="4312118" cy="4944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학생생활 </a:t>
              </a:r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– 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고장 신고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‘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글 작성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’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버튼을 누르면 고장 신고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작성란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페이지가 보인다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Form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형식으로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node.js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 보낸 후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MySQL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을 사용하여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DB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에 저장한다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글 작성 중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‘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취소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’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버튼을 누르면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60000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‘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글을 취소하시겠습니까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?’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라는 알림 창이 뜨고 확인버튼을 누르면 외박신청 목록 페이지로 돌아간다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글 작성 후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‘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신청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’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버튼을 누르면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60000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‘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글을 등록하시겠습니까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?’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라는 알림 창이 뜬 후 외박신청 목록 페이지로 돌아간다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목록에선 방금 작성한 글이 게시된 것을 볼 수 있다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1F0E962-8839-4847-8AE9-DF4EF60530F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9928" y="1463040"/>
            <a:ext cx="4680000" cy="270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0F24AD-8176-44EB-9B72-1E3C77F152E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37660" y="3867536"/>
            <a:ext cx="468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97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9F3AC-B9F2-40E5-83CE-0EA6CCD1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6" y="221420"/>
            <a:ext cx="10214928" cy="79690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기숙사 홈페이지 화면 및 기능 설명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4FFB45-264F-48B5-9CA2-0A1A6EFC6FCC}"/>
              </a:ext>
            </a:extLst>
          </p:cNvPr>
          <p:cNvGrpSpPr/>
          <p:nvPr/>
        </p:nvGrpSpPr>
        <p:grpSpPr>
          <a:xfrm>
            <a:off x="7276700" y="1463040"/>
            <a:ext cx="4645372" cy="5161597"/>
            <a:chOff x="7276700" y="1463040"/>
            <a:chExt cx="4645372" cy="516159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0EE9B6-C418-4FF7-A08A-600FB710C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6700" y="1463040"/>
              <a:ext cx="4645372" cy="51615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8A6499-881A-4EE4-A1BE-7A35951A0A3D}"/>
                </a:ext>
              </a:extLst>
            </p:cNvPr>
            <p:cNvSpPr txBox="1"/>
            <p:nvPr/>
          </p:nvSpPr>
          <p:spPr>
            <a:xfrm>
              <a:off x="7443327" y="1894820"/>
              <a:ext cx="4312118" cy="2035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학생생활 </a:t>
              </a:r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– 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식단표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학생생활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식단표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월 급식 메뉴를 볼 수 있다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4AB76F6-C6FF-4C2E-A497-F8F67D11DEEB}"/>
              </a:ext>
            </a:extLst>
          </p:cNvPr>
          <p:cNvGrpSpPr/>
          <p:nvPr/>
        </p:nvGrpSpPr>
        <p:grpSpPr>
          <a:xfrm>
            <a:off x="1063074" y="1548904"/>
            <a:ext cx="4680000" cy="4763588"/>
            <a:chOff x="235301" y="1463040"/>
            <a:chExt cx="4680000" cy="476358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9A17FC0-2826-469F-97AC-F17281182F8A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301" y="1463040"/>
              <a:ext cx="4680000" cy="27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4560FC7-2991-4FB9-B9FE-A649DA2D662B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l="199" t="29036" r="3051"/>
            <a:stretch/>
          </p:blipFill>
          <p:spPr>
            <a:xfrm>
              <a:off x="235301" y="4163039"/>
              <a:ext cx="4680000" cy="2063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1269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9F3AC-B9F2-40E5-83CE-0EA6CCD1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6" y="221420"/>
            <a:ext cx="10214928" cy="79690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기숙사 홈페이지 화면 및 기능 설명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4FFB45-264F-48B5-9CA2-0A1A6EFC6FCC}"/>
              </a:ext>
            </a:extLst>
          </p:cNvPr>
          <p:cNvGrpSpPr/>
          <p:nvPr/>
        </p:nvGrpSpPr>
        <p:grpSpPr>
          <a:xfrm>
            <a:off x="7276700" y="1463040"/>
            <a:ext cx="4645372" cy="5161597"/>
            <a:chOff x="7276700" y="1463040"/>
            <a:chExt cx="4645372" cy="516159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0EE9B6-C418-4FF7-A08A-600FB710C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6700" y="1463040"/>
              <a:ext cx="4645372" cy="51615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8A6499-881A-4EE4-A1BE-7A35951A0A3D}"/>
                </a:ext>
              </a:extLst>
            </p:cNvPr>
            <p:cNvSpPr txBox="1"/>
            <p:nvPr/>
          </p:nvSpPr>
          <p:spPr>
            <a:xfrm>
              <a:off x="7443327" y="1894820"/>
              <a:ext cx="4312118" cy="3651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마이페이지 </a:t>
              </a:r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ko-KR" altLang="en-US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내정보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마이페이지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 </a:t>
              </a: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내정보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이메일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이름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주소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생일 등 로그인 한 학생 정보를 보여주는 페이지이다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Student table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에서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MySQL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을 사용하여 학생정보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아이디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이메일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이름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동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호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생일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주소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를 가져와 보여준다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C19F427-49AA-478A-9300-40B3315F1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28" y="1940867"/>
            <a:ext cx="6769992" cy="420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18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9F3AC-B9F2-40E5-83CE-0EA6CCD1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6" y="221420"/>
            <a:ext cx="10214928" cy="79690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데이터 베이스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38B571-C7B3-45BB-A494-E11A789F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55" y="1250922"/>
            <a:ext cx="2400300" cy="1152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D27B25-CB41-41B7-A597-1AE859946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54"/>
          <a:stretch/>
        </p:blipFill>
        <p:spPr>
          <a:xfrm>
            <a:off x="436555" y="2636041"/>
            <a:ext cx="9964745" cy="1276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7C094F-43AA-40CA-BFC8-AEBAAFB68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80"/>
          <a:stretch/>
        </p:blipFill>
        <p:spPr>
          <a:xfrm>
            <a:off x="436555" y="3990639"/>
            <a:ext cx="9964745" cy="1285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95387A-D8B9-4317-83C2-B7C0FB81F9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172"/>
          <a:stretch/>
        </p:blipFill>
        <p:spPr>
          <a:xfrm>
            <a:off x="436555" y="5354762"/>
            <a:ext cx="9964745" cy="1381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C31220-D501-4020-BFB3-98BE170C6DEF}"/>
              </a:ext>
            </a:extLst>
          </p:cNvPr>
          <p:cNvSpPr txBox="1"/>
          <p:nvPr/>
        </p:nvSpPr>
        <p:spPr>
          <a:xfrm>
            <a:off x="7115175" y="1109327"/>
            <a:ext cx="4829175" cy="1435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595959"/>
                </a:solidFill>
              </a:rPr>
              <a:t>&lt;Web Programming DB</a:t>
            </a:r>
            <a:r>
              <a:rPr lang="ko-KR" altLang="en-US" sz="1600" dirty="0">
                <a:solidFill>
                  <a:srgbClr val="595959"/>
                </a:solidFill>
              </a:rPr>
              <a:t>에 저장된 </a:t>
            </a:r>
            <a:r>
              <a:rPr lang="en-US" altLang="ko-KR" sz="1600" dirty="0">
                <a:solidFill>
                  <a:srgbClr val="595959"/>
                </a:solidFill>
              </a:rPr>
              <a:t>Table </a:t>
            </a:r>
            <a:r>
              <a:rPr lang="ko-KR" altLang="en-US" sz="1600" dirty="0">
                <a:solidFill>
                  <a:srgbClr val="595959"/>
                </a:solidFill>
              </a:rPr>
              <a:t>목록</a:t>
            </a:r>
            <a:r>
              <a:rPr lang="en-US" altLang="ko-KR" sz="1600" dirty="0">
                <a:solidFill>
                  <a:srgbClr val="595959"/>
                </a:solidFill>
              </a:rPr>
              <a:t>&gt;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>
                <a:solidFill>
                  <a:srgbClr val="595959"/>
                </a:solidFill>
              </a:rPr>
              <a:t>Student : </a:t>
            </a:r>
            <a:r>
              <a:rPr lang="ko-KR" altLang="en-US" sz="1400" dirty="0">
                <a:solidFill>
                  <a:srgbClr val="595959"/>
                </a:solidFill>
              </a:rPr>
              <a:t>회원정보 </a:t>
            </a:r>
            <a:r>
              <a:rPr lang="en-US" altLang="ko-KR" sz="1400" dirty="0">
                <a:solidFill>
                  <a:srgbClr val="595959"/>
                </a:solidFill>
              </a:rPr>
              <a:t>table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>
                <a:solidFill>
                  <a:srgbClr val="595959"/>
                </a:solidFill>
              </a:rPr>
              <a:t>Breakdown : </a:t>
            </a:r>
            <a:r>
              <a:rPr lang="ko-KR" altLang="en-US" sz="1400" dirty="0">
                <a:solidFill>
                  <a:srgbClr val="595959"/>
                </a:solidFill>
              </a:rPr>
              <a:t>고장신고 </a:t>
            </a:r>
            <a:r>
              <a:rPr lang="en-US" altLang="ko-KR" sz="1400" dirty="0">
                <a:solidFill>
                  <a:srgbClr val="595959"/>
                </a:solidFill>
              </a:rPr>
              <a:t>table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>
                <a:solidFill>
                  <a:srgbClr val="595959"/>
                </a:solidFill>
              </a:rPr>
              <a:t>Sleepout : </a:t>
            </a:r>
            <a:r>
              <a:rPr lang="ko-KR" altLang="en-US" sz="1400" dirty="0">
                <a:solidFill>
                  <a:srgbClr val="595959"/>
                </a:solidFill>
              </a:rPr>
              <a:t>외박신청 </a:t>
            </a:r>
            <a:r>
              <a:rPr lang="en-US" altLang="ko-KR" sz="1400" dirty="0">
                <a:solidFill>
                  <a:srgbClr val="595959"/>
                </a:solidFill>
              </a:rPr>
              <a:t>table</a:t>
            </a:r>
            <a:endParaRPr lang="ko-KR" altLang="en-US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423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03B17-CCD1-462E-8EB8-72EECA1BE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6" y="222234"/>
            <a:ext cx="10214928" cy="796908"/>
          </a:xfrm>
        </p:spPr>
        <p:txBody>
          <a:bodyPr/>
          <a:lstStyle/>
          <a:p>
            <a:pPr algn="ctr"/>
            <a:r>
              <a:rPr lang="ko-KR" altLang="en-US" dirty="0"/>
              <a:t>향후 개선점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CD7DD3-41A4-43BA-A480-09E81403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23" y="1668765"/>
            <a:ext cx="8364354" cy="4635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E8BDCA-A3BC-4F63-A6BA-B36E8946A4EA}"/>
              </a:ext>
            </a:extLst>
          </p:cNvPr>
          <p:cNvSpPr txBox="1"/>
          <p:nvPr/>
        </p:nvSpPr>
        <p:spPr>
          <a:xfrm>
            <a:off x="2300032" y="2827484"/>
            <a:ext cx="759193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595959"/>
                </a:solidFill>
              </a:rPr>
              <a:t>커뮤니티 </a:t>
            </a:r>
            <a:r>
              <a:rPr lang="en-US" altLang="ko-KR" dirty="0">
                <a:solidFill>
                  <a:srgbClr val="595959"/>
                </a:solidFill>
              </a:rPr>
              <a:t>&gt; </a:t>
            </a:r>
            <a:r>
              <a:rPr lang="ko-KR" altLang="en-US" dirty="0">
                <a:solidFill>
                  <a:srgbClr val="595959"/>
                </a:solidFill>
              </a:rPr>
              <a:t>공지사항 </a:t>
            </a:r>
            <a:r>
              <a:rPr lang="en-US" altLang="ko-KR" dirty="0">
                <a:solidFill>
                  <a:srgbClr val="595959"/>
                </a:solidFill>
              </a:rPr>
              <a:t>:</a:t>
            </a:r>
            <a:r>
              <a:rPr lang="ko-KR" altLang="en-US" dirty="0">
                <a:solidFill>
                  <a:srgbClr val="595959"/>
                </a:solidFill>
              </a:rPr>
              <a:t> 제목</a:t>
            </a:r>
            <a:r>
              <a:rPr lang="en-US" altLang="ko-KR" dirty="0">
                <a:solidFill>
                  <a:srgbClr val="595959"/>
                </a:solidFill>
              </a:rPr>
              <a:t>, </a:t>
            </a:r>
            <a:r>
              <a:rPr lang="ko-KR" altLang="en-US" dirty="0">
                <a:solidFill>
                  <a:srgbClr val="595959"/>
                </a:solidFill>
              </a:rPr>
              <a:t>작성자</a:t>
            </a:r>
            <a:r>
              <a:rPr lang="en-US" altLang="ko-KR" dirty="0">
                <a:solidFill>
                  <a:srgbClr val="595959"/>
                </a:solidFill>
              </a:rPr>
              <a:t>, </a:t>
            </a:r>
            <a:r>
              <a:rPr lang="ko-KR" altLang="en-US" dirty="0">
                <a:solidFill>
                  <a:srgbClr val="595959"/>
                </a:solidFill>
              </a:rPr>
              <a:t>작성일에 따른 검색기능 추가</a:t>
            </a:r>
            <a:endParaRPr lang="en-US" altLang="ko-KR" dirty="0">
              <a:solidFill>
                <a:srgbClr val="595959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595959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595959"/>
                </a:solidFill>
              </a:rPr>
              <a:t>학생생활 </a:t>
            </a:r>
            <a:r>
              <a:rPr lang="en-US" altLang="ko-KR" dirty="0">
                <a:solidFill>
                  <a:srgbClr val="595959"/>
                </a:solidFill>
              </a:rPr>
              <a:t>&gt; </a:t>
            </a:r>
            <a:r>
              <a:rPr lang="ko-KR" altLang="en-US" dirty="0">
                <a:solidFill>
                  <a:srgbClr val="595959"/>
                </a:solidFill>
              </a:rPr>
              <a:t>외박신청 </a:t>
            </a:r>
            <a:r>
              <a:rPr lang="en-US" altLang="ko-KR" dirty="0">
                <a:solidFill>
                  <a:srgbClr val="595959"/>
                </a:solidFill>
              </a:rPr>
              <a:t>: </a:t>
            </a:r>
            <a:r>
              <a:rPr lang="ko-KR" altLang="en-US" dirty="0">
                <a:solidFill>
                  <a:srgbClr val="595959"/>
                </a:solidFill>
              </a:rPr>
              <a:t>동</a:t>
            </a:r>
            <a:r>
              <a:rPr lang="en-US" altLang="ko-KR" dirty="0">
                <a:solidFill>
                  <a:srgbClr val="595959"/>
                </a:solidFill>
              </a:rPr>
              <a:t>/</a:t>
            </a:r>
            <a:r>
              <a:rPr lang="ko-KR" altLang="en-US" dirty="0">
                <a:solidFill>
                  <a:srgbClr val="595959"/>
                </a:solidFill>
              </a:rPr>
              <a:t>호수</a:t>
            </a:r>
            <a:r>
              <a:rPr lang="en-US" altLang="ko-KR" dirty="0">
                <a:solidFill>
                  <a:srgbClr val="595959"/>
                </a:solidFill>
              </a:rPr>
              <a:t>, </a:t>
            </a:r>
            <a:r>
              <a:rPr lang="ko-KR" altLang="en-US" dirty="0">
                <a:solidFill>
                  <a:srgbClr val="595959"/>
                </a:solidFill>
              </a:rPr>
              <a:t>작성자</a:t>
            </a:r>
            <a:r>
              <a:rPr lang="en-US" altLang="ko-KR" dirty="0">
                <a:solidFill>
                  <a:srgbClr val="595959"/>
                </a:solidFill>
              </a:rPr>
              <a:t>, </a:t>
            </a:r>
            <a:r>
              <a:rPr lang="ko-KR" altLang="en-US" dirty="0">
                <a:solidFill>
                  <a:srgbClr val="595959"/>
                </a:solidFill>
              </a:rPr>
              <a:t>작성일에 따른 검색기능 추가</a:t>
            </a:r>
            <a:endParaRPr lang="en-US" altLang="ko-KR" dirty="0">
              <a:solidFill>
                <a:srgbClr val="595959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595959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595959"/>
                </a:solidFill>
              </a:rPr>
              <a:t>학생생활 </a:t>
            </a:r>
            <a:r>
              <a:rPr lang="en-US" altLang="ko-KR" dirty="0">
                <a:solidFill>
                  <a:srgbClr val="595959"/>
                </a:solidFill>
              </a:rPr>
              <a:t>&gt; </a:t>
            </a:r>
            <a:r>
              <a:rPr lang="ko-KR" altLang="en-US" dirty="0">
                <a:solidFill>
                  <a:srgbClr val="595959"/>
                </a:solidFill>
              </a:rPr>
              <a:t>고장신고 </a:t>
            </a:r>
            <a:r>
              <a:rPr lang="en-US" altLang="ko-KR" dirty="0">
                <a:solidFill>
                  <a:srgbClr val="595959"/>
                </a:solidFill>
              </a:rPr>
              <a:t>: </a:t>
            </a:r>
            <a:r>
              <a:rPr lang="ko-KR" altLang="en-US" dirty="0">
                <a:solidFill>
                  <a:srgbClr val="595959"/>
                </a:solidFill>
              </a:rPr>
              <a:t>제목</a:t>
            </a:r>
            <a:r>
              <a:rPr lang="en-US" altLang="ko-KR" dirty="0">
                <a:solidFill>
                  <a:srgbClr val="595959"/>
                </a:solidFill>
              </a:rPr>
              <a:t>, </a:t>
            </a:r>
            <a:r>
              <a:rPr lang="ko-KR" altLang="en-US" dirty="0">
                <a:solidFill>
                  <a:srgbClr val="595959"/>
                </a:solidFill>
              </a:rPr>
              <a:t>작성자</a:t>
            </a:r>
            <a:r>
              <a:rPr lang="en-US" altLang="ko-KR" dirty="0">
                <a:solidFill>
                  <a:srgbClr val="595959"/>
                </a:solidFill>
              </a:rPr>
              <a:t>, </a:t>
            </a:r>
            <a:r>
              <a:rPr lang="ko-KR" altLang="en-US" dirty="0">
                <a:solidFill>
                  <a:srgbClr val="595959"/>
                </a:solidFill>
              </a:rPr>
              <a:t>작성일에 따른 검색기능 추가</a:t>
            </a:r>
            <a:endParaRPr lang="en-US" altLang="ko-KR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115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5876AB-1E68-44AE-9C44-F7276B665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1" y="1838424"/>
            <a:ext cx="11203367" cy="4398887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/>
              <a:t>Frontend</a:t>
            </a:r>
            <a:r>
              <a:rPr lang="ko-KR" altLang="en-US" dirty="0"/>
              <a:t> 부분에서는 기숙사 홈페이지에 맞는 그림과 로고를 찾아 삽입하고</a:t>
            </a:r>
            <a:r>
              <a:rPr lang="en-US" altLang="ko-KR" dirty="0"/>
              <a:t>, </a:t>
            </a:r>
            <a:r>
              <a:rPr lang="ko-KR" altLang="en-US" dirty="0"/>
              <a:t>색을 바꾸는 과정이 흥미로웠다</a:t>
            </a:r>
            <a:r>
              <a:rPr lang="en-US" altLang="ko-KR" dirty="0"/>
              <a:t>. </a:t>
            </a:r>
            <a:r>
              <a:rPr lang="ko-KR" altLang="en-US" dirty="0"/>
              <a:t>부트스트랩을 이용하여 다른 여러 테마를 만들어 보고 싶다는 생각도 들었다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/>
              <a:t>Backend </a:t>
            </a:r>
            <a:r>
              <a:rPr lang="ko-KR" altLang="en-US" dirty="0"/>
              <a:t>부분이 생각보다 어려워서 개인 프로젝트로 했다면 쉽게 구현하지 못했을 것 같다</a:t>
            </a:r>
            <a:r>
              <a:rPr lang="en-US" altLang="ko-KR" dirty="0"/>
              <a:t>. </a:t>
            </a:r>
            <a:r>
              <a:rPr lang="ko-KR" altLang="en-US" dirty="0"/>
              <a:t>팀으로 해서 모르는 부분을 채워 나갈 수 있어서 좋았고</a:t>
            </a:r>
            <a:r>
              <a:rPr lang="en-US" altLang="ko-KR" dirty="0"/>
              <a:t>, </a:t>
            </a:r>
            <a:r>
              <a:rPr lang="ko-KR" altLang="en-US" dirty="0"/>
              <a:t>나중에 기회가 된다면 검색 기능도 구현해보면 좋을 것 같다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E03B17-CCD1-462E-8EB8-72EECA1BE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6" y="150139"/>
            <a:ext cx="10214928" cy="796908"/>
          </a:xfrm>
        </p:spPr>
        <p:txBody>
          <a:bodyPr/>
          <a:lstStyle/>
          <a:p>
            <a:pPr algn="ctr"/>
            <a:r>
              <a:rPr lang="ko-KR" altLang="en-US" dirty="0"/>
              <a:t>느낀 점</a:t>
            </a:r>
          </a:p>
        </p:txBody>
      </p:sp>
    </p:spTree>
    <p:extLst>
      <p:ext uri="{BB962C8B-B14F-4D97-AF65-F5344CB8AC3E}">
        <p14:creationId xmlns:p14="http://schemas.microsoft.com/office/powerpoint/2010/main" val="31613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56A2F8-E0A5-4CEE-A9C9-8EE77445726C}"/>
              </a:ext>
            </a:extLst>
          </p:cNvPr>
          <p:cNvSpPr txBox="1"/>
          <p:nvPr/>
        </p:nvSpPr>
        <p:spPr>
          <a:xfrm>
            <a:off x="7345623" y="959153"/>
            <a:ext cx="4299285" cy="5111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application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소개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목적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홈페이지 화면 및 기능 설명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베이스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향후 개선점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느낀 점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팀원 별 역할 및 활동 내용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7062365-5E60-4E79-ACF4-64AEE7991372}"/>
              </a:ext>
            </a:extLst>
          </p:cNvPr>
          <p:cNvSpPr txBox="1">
            <a:spLocks/>
          </p:cNvSpPr>
          <p:nvPr/>
        </p:nvSpPr>
        <p:spPr>
          <a:xfrm>
            <a:off x="1085404" y="1849094"/>
            <a:ext cx="2052431" cy="79785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4800" dirty="0">
                <a:solidFill>
                  <a:srgbClr val="839CC4"/>
                </a:solidFill>
              </a:rPr>
              <a:t>목 차</a:t>
            </a:r>
          </a:p>
        </p:txBody>
      </p:sp>
    </p:spTree>
    <p:extLst>
      <p:ext uri="{BB962C8B-B14F-4D97-AF65-F5344CB8AC3E}">
        <p14:creationId xmlns:p14="http://schemas.microsoft.com/office/powerpoint/2010/main" val="4059125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0B3799C-54DE-4694-88DF-E5282AF1E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6" y="154857"/>
            <a:ext cx="10214928" cy="796908"/>
          </a:xfrm>
        </p:spPr>
        <p:txBody>
          <a:bodyPr/>
          <a:lstStyle/>
          <a:p>
            <a:pPr algn="ctr"/>
            <a:r>
              <a:rPr lang="ko-KR" altLang="en-US" dirty="0"/>
              <a:t>팀원 별 역할 및 활동 내용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15C6D62D-8950-44E6-A8EB-D986A5062102}"/>
              </a:ext>
            </a:extLst>
          </p:cNvPr>
          <p:cNvGrpSpPr/>
          <p:nvPr/>
        </p:nvGrpSpPr>
        <p:grpSpPr>
          <a:xfrm>
            <a:off x="988536" y="1696794"/>
            <a:ext cx="10127139" cy="5006349"/>
            <a:chOff x="1702135" y="2232651"/>
            <a:chExt cx="7171282" cy="3390714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0EDAF1D-BFF0-49AC-B739-890F6E92EA00}"/>
                </a:ext>
              </a:extLst>
            </p:cNvPr>
            <p:cNvGrpSpPr/>
            <p:nvPr/>
          </p:nvGrpSpPr>
          <p:grpSpPr>
            <a:xfrm>
              <a:off x="1958894" y="2232651"/>
              <a:ext cx="6804756" cy="792088"/>
              <a:chOff x="1169622" y="2636912"/>
              <a:chExt cx="6804756" cy="792088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8B666537-C0C0-48F7-8A83-611FCE457338}"/>
                  </a:ext>
                </a:extLst>
              </p:cNvPr>
              <p:cNvCxnSpPr/>
              <p:nvPr/>
            </p:nvCxnSpPr>
            <p:spPr>
              <a:xfrm>
                <a:off x="1169622" y="2636912"/>
                <a:ext cx="6804756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3234335B-8B87-4E52-A28C-CB26B14CBCA6}"/>
                  </a:ext>
                </a:extLst>
              </p:cNvPr>
              <p:cNvCxnSpPr/>
              <p:nvPr/>
            </p:nvCxnSpPr>
            <p:spPr>
              <a:xfrm>
                <a:off x="1941612" y="2636912"/>
                <a:ext cx="0" cy="7920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CB4594C3-B225-4E3E-A7A3-C445361D7079}"/>
                  </a:ext>
                </a:extLst>
              </p:cNvPr>
              <p:cNvCxnSpPr/>
              <p:nvPr/>
            </p:nvCxnSpPr>
            <p:spPr>
              <a:xfrm>
                <a:off x="3689979" y="2636912"/>
                <a:ext cx="0" cy="7920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70F8DBDE-A9F8-4989-9846-52EA3679C7FA}"/>
                  </a:ext>
                </a:extLst>
              </p:cNvPr>
              <p:cNvCxnSpPr/>
              <p:nvPr/>
            </p:nvCxnSpPr>
            <p:spPr>
              <a:xfrm>
                <a:off x="5438346" y="2636912"/>
                <a:ext cx="0" cy="7920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3175D7FA-4698-4942-81B3-181AAD580EBA}"/>
                  </a:ext>
                </a:extLst>
              </p:cNvPr>
              <p:cNvCxnSpPr/>
              <p:nvPr/>
            </p:nvCxnSpPr>
            <p:spPr>
              <a:xfrm>
                <a:off x="7186712" y="2636912"/>
                <a:ext cx="0" cy="792088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DC8E5A4-33B4-4636-A572-10EDF31C4A6D}"/>
                </a:ext>
              </a:extLst>
            </p:cNvPr>
            <p:cNvGrpSpPr/>
            <p:nvPr/>
          </p:nvGrpSpPr>
          <p:grpSpPr>
            <a:xfrm>
              <a:off x="1702135" y="3019914"/>
              <a:ext cx="1926477" cy="2603451"/>
              <a:chOff x="912863" y="3424175"/>
              <a:chExt cx="1926477" cy="2603451"/>
            </a:xfrm>
          </p:grpSpPr>
          <p:sp>
            <p:nvSpPr>
              <p:cNvPr id="61" name="자유형 43">
                <a:extLst>
                  <a:ext uri="{FF2B5EF4-FFF2-40B4-BE49-F238E27FC236}">
                    <a16:creationId xmlns:a16="http://schemas.microsoft.com/office/drawing/2014/main" id="{77BCDE0A-25EA-4243-8ED5-0EFF3FBEBD86}"/>
                  </a:ext>
                </a:extLst>
              </p:cNvPr>
              <p:cNvSpPr/>
              <p:nvPr/>
            </p:nvSpPr>
            <p:spPr>
              <a:xfrm rot="1023803">
                <a:off x="912863" y="3424175"/>
                <a:ext cx="1906016" cy="2590512"/>
              </a:xfrm>
              <a:custGeom>
                <a:avLst/>
                <a:gdLst>
                  <a:gd name="connsiteX0" fmla="*/ 116939 w 1906016"/>
                  <a:gd name="connsiteY0" fmla="*/ 380362 h 2590512"/>
                  <a:gd name="connsiteX1" fmla="*/ 1332274 w 1906016"/>
                  <a:gd name="connsiteY1" fmla="*/ 7326 h 2590512"/>
                  <a:gd name="connsiteX2" fmla="*/ 1538977 w 1906016"/>
                  <a:gd name="connsiteY2" fmla="*/ 116940 h 2590512"/>
                  <a:gd name="connsiteX3" fmla="*/ 1906016 w 1906016"/>
                  <a:gd name="connsiteY3" fmla="*/ 1312735 h 2590512"/>
                  <a:gd name="connsiteX4" fmla="*/ 1619701 w 1906016"/>
                  <a:gd name="connsiteY4" fmla="*/ 1312735 h 2590512"/>
                  <a:gd name="connsiteX5" fmla="*/ 1441672 w 1906016"/>
                  <a:gd name="connsiteY5" fmla="*/ 1490765 h 2590512"/>
                  <a:gd name="connsiteX6" fmla="*/ 1441672 w 1906016"/>
                  <a:gd name="connsiteY6" fmla="*/ 2384106 h 2590512"/>
                  <a:gd name="connsiteX7" fmla="*/ 793076 w 1906016"/>
                  <a:gd name="connsiteY7" fmla="*/ 2583186 h 2590512"/>
                  <a:gd name="connsiteX8" fmla="*/ 586372 w 1906016"/>
                  <a:gd name="connsiteY8" fmla="*/ 2473573 h 2590512"/>
                  <a:gd name="connsiteX9" fmla="*/ 7326 w 1906016"/>
                  <a:gd name="connsiteY9" fmla="*/ 587066 h 2590512"/>
                  <a:gd name="connsiteX10" fmla="*/ 116939 w 1906016"/>
                  <a:gd name="connsiteY10" fmla="*/ 380362 h 259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06016" h="2590512">
                    <a:moveTo>
                      <a:pt x="116939" y="380362"/>
                    </a:moveTo>
                    <a:lnTo>
                      <a:pt x="1332274" y="7326"/>
                    </a:lnTo>
                    <a:cubicBezTo>
                      <a:pt x="1419623" y="-19485"/>
                      <a:pt x="1512166" y="29591"/>
                      <a:pt x="1538977" y="116940"/>
                    </a:cubicBezTo>
                    <a:lnTo>
                      <a:pt x="1906016" y="1312735"/>
                    </a:lnTo>
                    <a:lnTo>
                      <a:pt x="1619701" y="1312735"/>
                    </a:lnTo>
                    <a:cubicBezTo>
                      <a:pt x="1521378" y="1312735"/>
                      <a:pt x="1441672" y="1392442"/>
                      <a:pt x="1441672" y="1490765"/>
                    </a:cubicBezTo>
                    <a:lnTo>
                      <a:pt x="1441672" y="2384106"/>
                    </a:lnTo>
                    <a:lnTo>
                      <a:pt x="793076" y="2583186"/>
                    </a:lnTo>
                    <a:cubicBezTo>
                      <a:pt x="705727" y="2609997"/>
                      <a:pt x="613183" y="2560922"/>
                      <a:pt x="586372" y="2473573"/>
                    </a:cubicBezTo>
                    <a:lnTo>
                      <a:pt x="7326" y="587066"/>
                    </a:lnTo>
                    <a:cubicBezTo>
                      <a:pt x="-19485" y="499717"/>
                      <a:pt x="29590" y="407173"/>
                      <a:pt x="116939" y="380362"/>
                    </a:cubicBezTo>
                    <a:close/>
                  </a:path>
                </a:pathLst>
              </a:custGeom>
              <a:solidFill>
                <a:srgbClr val="78DB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모서리가 둥근 직사각형 37">
                <a:extLst>
                  <a:ext uri="{FF2B5EF4-FFF2-40B4-BE49-F238E27FC236}">
                    <a16:creationId xmlns:a16="http://schemas.microsoft.com/office/drawing/2014/main" id="{A4512963-2486-405E-8AF0-9CDDA01A5748}"/>
                  </a:ext>
                </a:extLst>
              </p:cNvPr>
              <p:cNvSpPr/>
              <p:nvPr/>
            </p:nvSpPr>
            <p:spPr>
              <a:xfrm>
                <a:off x="1274422" y="3716920"/>
                <a:ext cx="1392578" cy="2092364"/>
              </a:xfrm>
              <a:prstGeom prst="roundRect">
                <a:avLst>
                  <a:gd name="adj" fmla="val 1032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 44">
                <a:extLst>
                  <a:ext uri="{FF2B5EF4-FFF2-40B4-BE49-F238E27FC236}">
                    <a16:creationId xmlns:a16="http://schemas.microsoft.com/office/drawing/2014/main" id="{2E764A88-A3BE-4743-AB6B-8CA45F95AE8A}"/>
                  </a:ext>
                </a:extLst>
              </p:cNvPr>
              <p:cNvSpPr/>
              <p:nvPr/>
            </p:nvSpPr>
            <p:spPr>
              <a:xfrm rot="1023803">
                <a:off x="2155663" y="4956255"/>
                <a:ext cx="683677" cy="1071371"/>
              </a:xfrm>
              <a:custGeom>
                <a:avLst/>
                <a:gdLst>
                  <a:gd name="connsiteX0" fmla="*/ 142150 w 683677"/>
                  <a:gd name="connsiteY0" fmla="*/ 3617 h 1071371"/>
                  <a:gd name="connsiteX1" fmla="*/ 178029 w 683677"/>
                  <a:gd name="connsiteY1" fmla="*/ 0 h 1071371"/>
                  <a:gd name="connsiteX2" fmla="*/ 464344 w 683677"/>
                  <a:gd name="connsiteY2" fmla="*/ 0 h 1071371"/>
                  <a:gd name="connsiteX3" fmla="*/ 676351 w 683677"/>
                  <a:gd name="connsiteY3" fmla="*/ 690712 h 1071371"/>
                  <a:gd name="connsiteX4" fmla="*/ 566738 w 683677"/>
                  <a:gd name="connsiteY4" fmla="*/ 897416 h 1071371"/>
                  <a:gd name="connsiteX5" fmla="*/ 0 w 683677"/>
                  <a:gd name="connsiteY5" fmla="*/ 1071371 h 1071371"/>
                  <a:gd name="connsiteX6" fmla="*/ 0 w 683677"/>
                  <a:gd name="connsiteY6" fmla="*/ 178030 h 1071371"/>
                  <a:gd name="connsiteX7" fmla="*/ 142150 w 683677"/>
                  <a:gd name="connsiteY7" fmla="*/ 3617 h 1071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3677" h="1071371">
                    <a:moveTo>
                      <a:pt x="142150" y="3617"/>
                    </a:moveTo>
                    <a:cubicBezTo>
                      <a:pt x="153740" y="1245"/>
                      <a:pt x="165739" y="0"/>
                      <a:pt x="178029" y="0"/>
                    </a:cubicBezTo>
                    <a:lnTo>
                      <a:pt x="464344" y="0"/>
                    </a:lnTo>
                    <a:lnTo>
                      <a:pt x="676351" y="690712"/>
                    </a:lnTo>
                    <a:cubicBezTo>
                      <a:pt x="703162" y="778061"/>
                      <a:pt x="654087" y="870605"/>
                      <a:pt x="566738" y="897416"/>
                    </a:cubicBezTo>
                    <a:lnTo>
                      <a:pt x="0" y="1071371"/>
                    </a:lnTo>
                    <a:lnTo>
                      <a:pt x="0" y="178030"/>
                    </a:lnTo>
                    <a:cubicBezTo>
                      <a:pt x="0" y="91997"/>
                      <a:pt x="61025" y="20217"/>
                      <a:pt x="142150" y="3617"/>
                    </a:cubicBezTo>
                    <a:close/>
                  </a:path>
                </a:pathLst>
              </a:custGeom>
              <a:solidFill>
                <a:srgbClr val="A6E8D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 Box 8">
                <a:extLst>
                  <a:ext uri="{FF2B5EF4-FFF2-40B4-BE49-F238E27FC236}">
                    <a16:creationId xmlns:a16="http://schemas.microsoft.com/office/drawing/2014/main" id="{4DD8E190-2DFE-4A53-A470-5812DF7B08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28264" y="3805197"/>
                <a:ext cx="151216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 algn="ctr">
                  <a:defRPr/>
                </a:pPr>
                <a:r>
                  <a:rPr lang="ko-KR" altLang="en-US" sz="2000" b="1" dirty="0">
                    <a:solidFill>
                      <a:srgbClr val="78DBC6"/>
                    </a:solidFill>
                    <a:latin typeface="Noto Sans" pitchFamily="34" charset="0"/>
                  </a:rPr>
                  <a:t>강경원</a:t>
                </a:r>
                <a:endParaRPr lang="en-US" altLang="ko-KR" sz="2000" b="1" dirty="0">
                  <a:solidFill>
                    <a:srgbClr val="78DBC6"/>
                  </a:solidFill>
                  <a:latin typeface="Noto Sans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2920C32-5F2E-46E3-B825-B639010BDF80}"/>
                  </a:ext>
                </a:extLst>
              </p:cNvPr>
              <p:cNvSpPr txBox="1"/>
              <p:nvPr/>
            </p:nvSpPr>
            <p:spPr>
              <a:xfrm>
                <a:off x="1258417" y="4318940"/>
                <a:ext cx="1469249" cy="163990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node.js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데이터 베이스</a:t>
                </a: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" panose="020B0502040504020204" pitchFamily="34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자바스크립트를 이용한 서버 구축</a:t>
                </a: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" panose="020B0502040504020204" pitchFamily="34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커뮤니티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, 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학생생활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 </a:t>
                </a:r>
                <a:r>
                  <a:rPr lang="en-US" altLang="ko-KR" sz="105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(</a:t>
                </a:r>
                <a:r>
                  <a:rPr lang="ko-KR" altLang="en-US" sz="105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외박신청</a:t>
                </a:r>
                <a:r>
                  <a:rPr lang="en-US" altLang="ko-KR" sz="105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, </a:t>
                </a:r>
                <a:r>
                  <a:rPr lang="ko-KR" altLang="en-US" sz="105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고장신고</a:t>
                </a:r>
                <a:r>
                  <a:rPr lang="en-US" altLang="ko-KR" sz="105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, </a:t>
                </a:r>
                <a:r>
                  <a:rPr lang="ko-KR" altLang="en-US" sz="105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식단표</a:t>
                </a:r>
                <a:r>
                  <a:rPr lang="en-US" altLang="ko-KR" sz="105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)</a:t>
                </a:r>
                <a:r>
                  <a:rPr lang="ko-KR" altLang="en-US" sz="105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 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페이지 기능 구현</a:t>
                </a: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" panose="020B0502040504020204" pitchFamily="34" charset="0"/>
                </a:endParaRPr>
              </a:p>
              <a:p>
                <a:pPr marL="171450" indent="-171450">
                  <a:lnSpc>
                    <a:spcPts val="1200"/>
                  </a:lnSpc>
                  <a:buFontTx/>
                  <a:buChar char="-"/>
                </a:pP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" panose="020B0502040504020204" pitchFamily="34" charset="0"/>
                </a:endParaRPr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96F1C7D9-BE28-432B-8EDC-935AD6E9C881}"/>
                  </a:ext>
                </a:extLst>
              </p:cNvPr>
              <p:cNvCxnSpPr/>
              <p:nvPr/>
            </p:nvCxnSpPr>
            <p:spPr>
              <a:xfrm>
                <a:off x="1432197" y="4258592"/>
                <a:ext cx="1044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3943D93A-86EF-419D-A78D-CDFE86BDC577}"/>
                </a:ext>
              </a:extLst>
            </p:cNvPr>
            <p:cNvGrpSpPr/>
            <p:nvPr/>
          </p:nvGrpSpPr>
          <p:grpSpPr>
            <a:xfrm>
              <a:off x="3467140" y="3019914"/>
              <a:ext cx="1926477" cy="2603451"/>
              <a:chOff x="2677868" y="3424175"/>
              <a:chExt cx="1926477" cy="2603451"/>
            </a:xfrm>
          </p:grpSpPr>
          <p:sp>
            <p:nvSpPr>
              <p:cNvPr id="71" name="자유형 45">
                <a:extLst>
                  <a:ext uri="{FF2B5EF4-FFF2-40B4-BE49-F238E27FC236}">
                    <a16:creationId xmlns:a16="http://schemas.microsoft.com/office/drawing/2014/main" id="{9DA7EB94-CAC4-45B6-AEA8-A16EBE4D5159}"/>
                  </a:ext>
                </a:extLst>
              </p:cNvPr>
              <p:cNvSpPr/>
              <p:nvPr/>
            </p:nvSpPr>
            <p:spPr>
              <a:xfrm rot="1023803">
                <a:off x="2677868" y="3424175"/>
                <a:ext cx="1906016" cy="2590512"/>
              </a:xfrm>
              <a:custGeom>
                <a:avLst/>
                <a:gdLst>
                  <a:gd name="connsiteX0" fmla="*/ 116939 w 1906016"/>
                  <a:gd name="connsiteY0" fmla="*/ 380362 h 2590512"/>
                  <a:gd name="connsiteX1" fmla="*/ 1332274 w 1906016"/>
                  <a:gd name="connsiteY1" fmla="*/ 7326 h 2590512"/>
                  <a:gd name="connsiteX2" fmla="*/ 1538977 w 1906016"/>
                  <a:gd name="connsiteY2" fmla="*/ 116940 h 2590512"/>
                  <a:gd name="connsiteX3" fmla="*/ 1906016 w 1906016"/>
                  <a:gd name="connsiteY3" fmla="*/ 1312735 h 2590512"/>
                  <a:gd name="connsiteX4" fmla="*/ 1619701 w 1906016"/>
                  <a:gd name="connsiteY4" fmla="*/ 1312735 h 2590512"/>
                  <a:gd name="connsiteX5" fmla="*/ 1441672 w 1906016"/>
                  <a:gd name="connsiteY5" fmla="*/ 1490765 h 2590512"/>
                  <a:gd name="connsiteX6" fmla="*/ 1441672 w 1906016"/>
                  <a:gd name="connsiteY6" fmla="*/ 2384106 h 2590512"/>
                  <a:gd name="connsiteX7" fmla="*/ 793076 w 1906016"/>
                  <a:gd name="connsiteY7" fmla="*/ 2583186 h 2590512"/>
                  <a:gd name="connsiteX8" fmla="*/ 586372 w 1906016"/>
                  <a:gd name="connsiteY8" fmla="*/ 2473573 h 2590512"/>
                  <a:gd name="connsiteX9" fmla="*/ 7326 w 1906016"/>
                  <a:gd name="connsiteY9" fmla="*/ 587066 h 2590512"/>
                  <a:gd name="connsiteX10" fmla="*/ 116939 w 1906016"/>
                  <a:gd name="connsiteY10" fmla="*/ 380362 h 259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06016" h="2590512">
                    <a:moveTo>
                      <a:pt x="116939" y="380362"/>
                    </a:moveTo>
                    <a:lnTo>
                      <a:pt x="1332274" y="7326"/>
                    </a:lnTo>
                    <a:cubicBezTo>
                      <a:pt x="1419623" y="-19485"/>
                      <a:pt x="1512166" y="29591"/>
                      <a:pt x="1538977" y="116940"/>
                    </a:cubicBezTo>
                    <a:lnTo>
                      <a:pt x="1906016" y="1312735"/>
                    </a:lnTo>
                    <a:lnTo>
                      <a:pt x="1619701" y="1312735"/>
                    </a:lnTo>
                    <a:cubicBezTo>
                      <a:pt x="1521378" y="1312735"/>
                      <a:pt x="1441672" y="1392442"/>
                      <a:pt x="1441672" y="1490765"/>
                    </a:cubicBezTo>
                    <a:lnTo>
                      <a:pt x="1441672" y="2384106"/>
                    </a:lnTo>
                    <a:lnTo>
                      <a:pt x="793076" y="2583186"/>
                    </a:lnTo>
                    <a:cubicBezTo>
                      <a:pt x="705727" y="2609997"/>
                      <a:pt x="613183" y="2560922"/>
                      <a:pt x="586372" y="2473573"/>
                    </a:cubicBezTo>
                    <a:lnTo>
                      <a:pt x="7326" y="587066"/>
                    </a:lnTo>
                    <a:cubicBezTo>
                      <a:pt x="-19485" y="499717"/>
                      <a:pt x="29590" y="407173"/>
                      <a:pt x="116939" y="380362"/>
                    </a:cubicBezTo>
                    <a:close/>
                  </a:path>
                </a:pathLst>
              </a:custGeom>
              <a:solidFill>
                <a:srgbClr val="5E9C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모서리가 둥근 직사각형 46">
                <a:extLst>
                  <a:ext uri="{FF2B5EF4-FFF2-40B4-BE49-F238E27FC236}">
                    <a16:creationId xmlns:a16="http://schemas.microsoft.com/office/drawing/2014/main" id="{16008AB0-EF4A-41B6-B9C5-8FAFC49F7045}"/>
                  </a:ext>
                </a:extLst>
              </p:cNvPr>
              <p:cNvSpPr/>
              <p:nvPr/>
            </p:nvSpPr>
            <p:spPr>
              <a:xfrm>
                <a:off x="3039427" y="3716920"/>
                <a:ext cx="1392578" cy="2092364"/>
              </a:xfrm>
              <a:prstGeom prst="roundRect">
                <a:avLst>
                  <a:gd name="adj" fmla="val 1032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자유형 47">
                <a:extLst>
                  <a:ext uri="{FF2B5EF4-FFF2-40B4-BE49-F238E27FC236}">
                    <a16:creationId xmlns:a16="http://schemas.microsoft.com/office/drawing/2014/main" id="{C8DD8130-459C-4599-9B72-4BACAB920A39}"/>
                  </a:ext>
                </a:extLst>
              </p:cNvPr>
              <p:cNvSpPr/>
              <p:nvPr/>
            </p:nvSpPr>
            <p:spPr>
              <a:xfrm rot="1023803">
                <a:off x="3920668" y="4956255"/>
                <a:ext cx="683677" cy="1071371"/>
              </a:xfrm>
              <a:custGeom>
                <a:avLst/>
                <a:gdLst>
                  <a:gd name="connsiteX0" fmla="*/ 142150 w 683677"/>
                  <a:gd name="connsiteY0" fmla="*/ 3617 h 1071371"/>
                  <a:gd name="connsiteX1" fmla="*/ 178029 w 683677"/>
                  <a:gd name="connsiteY1" fmla="*/ 0 h 1071371"/>
                  <a:gd name="connsiteX2" fmla="*/ 464344 w 683677"/>
                  <a:gd name="connsiteY2" fmla="*/ 0 h 1071371"/>
                  <a:gd name="connsiteX3" fmla="*/ 676351 w 683677"/>
                  <a:gd name="connsiteY3" fmla="*/ 690712 h 1071371"/>
                  <a:gd name="connsiteX4" fmla="*/ 566738 w 683677"/>
                  <a:gd name="connsiteY4" fmla="*/ 897416 h 1071371"/>
                  <a:gd name="connsiteX5" fmla="*/ 0 w 683677"/>
                  <a:gd name="connsiteY5" fmla="*/ 1071371 h 1071371"/>
                  <a:gd name="connsiteX6" fmla="*/ 0 w 683677"/>
                  <a:gd name="connsiteY6" fmla="*/ 178030 h 1071371"/>
                  <a:gd name="connsiteX7" fmla="*/ 142150 w 683677"/>
                  <a:gd name="connsiteY7" fmla="*/ 3617 h 1071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3677" h="1071371">
                    <a:moveTo>
                      <a:pt x="142150" y="3617"/>
                    </a:moveTo>
                    <a:cubicBezTo>
                      <a:pt x="153740" y="1245"/>
                      <a:pt x="165739" y="0"/>
                      <a:pt x="178029" y="0"/>
                    </a:cubicBezTo>
                    <a:lnTo>
                      <a:pt x="464344" y="0"/>
                    </a:lnTo>
                    <a:lnTo>
                      <a:pt x="676351" y="690712"/>
                    </a:lnTo>
                    <a:cubicBezTo>
                      <a:pt x="703162" y="778061"/>
                      <a:pt x="654087" y="870605"/>
                      <a:pt x="566738" y="897416"/>
                    </a:cubicBezTo>
                    <a:lnTo>
                      <a:pt x="0" y="1071371"/>
                    </a:lnTo>
                    <a:lnTo>
                      <a:pt x="0" y="178030"/>
                    </a:lnTo>
                    <a:cubicBezTo>
                      <a:pt x="0" y="91997"/>
                      <a:pt x="61025" y="20217"/>
                      <a:pt x="142150" y="3617"/>
                    </a:cubicBezTo>
                    <a:close/>
                  </a:path>
                </a:pathLst>
              </a:custGeom>
              <a:solidFill>
                <a:srgbClr val="93BD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 Box 8">
                <a:extLst>
                  <a:ext uri="{FF2B5EF4-FFF2-40B4-BE49-F238E27FC236}">
                    <a16:creationId xmlns:a16="http://schemas.microsoft.com/office/drawing/2014/main" id="{F8DCCD45-D377-4FB9-AB9F-A99EE30CF0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0799" y="3805197"/>
                <a:ext cx="151216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 algn="ctr">
                  <a:defRPr/>
                </a:pPr>
                <a:r>
                  <a:rPr lang="ko-KR" altLang="en-US" sz="2000" b="1" dirty="0">
                    <a:solidFill>
                      <a:srgbClr val="5E9CC7"/>
                    </a:solidFill>
                    <a:latin typeface="Noto Sans" pitchFamily="34" charset="0"/>
                  </a:rPr>
                  <a:t>강민성</a:t>
                </a:r>
                <a:endParaRPr lang="en-US" altLang="ko-KR" sz="2000" b="1" dirty="0">
                  <a:solidFill>
                    <a:srgbClr val="5E9CC7"/>
                  </a:solidFill>
                  <a:latin typeface="Noto Sans" pitchFamily="34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4F5C0C9-04C7-4C48-AF86-2C637C86C519}"/>
                  </a:ext>
                </a:extLst>
              </p:cNvPr>
              <p:cNvSpPr txBox="1"/>
              <p:nvPr/>
            </p:nvSpPr>
            <p:spPr>
              <a:xfrm>
                <a:off x="3079086" y="4321061"/>
                <a:ext cx="1368989" cy="13046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전체 화면 배치 구상</a:t>
                </a: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" panose="020B0502040504020204" pitchFamily="34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Login, 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메인 페이지 기능 구현</a:t>
                </a: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" panose="020B0502040504020204" pitchFamily="34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부트스트랩으로 </a:t>
                </a:r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메인페이지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 꾸밈</a:t>
                </a: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" panose="020B0502040504020204" pitchFamily="34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Node.js 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작성</a:t>
                </a: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" panose="020B0502040504020204" pitchFamily="34" charset="0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0DFCBAB3-723F-4E6F-B898-29E73F2638C2}"/>
                  </a:ext>
                </a:extLst>
              </p:cNvPr>
              <p:cNvCxnSpPr/>
              <p:nvPr/>
            </p:nvCxnSpPr>
            <p:spPr>
              <a:xfrm>
                <a:off x="3209239" y="4258592"/>
                <a:ext cx="1044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0D384E2-4A90-4718-AC20-E47E82726D42}"/>
                </a:ext>
              </a:extLst>
            </p:cNvPr>
            <p:cNvGrpSpPr/>
            <p:nvPr/>
          </p:nvGrpSpPr>
          <p:grpSpPr>
            <a:xfrm>
              <a:off x="5181935" y="3019914"/>
              <a:ext cx="1926477" cy="2603451"/>
              <a:chOff x="4392663" y="3424175"/>
              <a:chExt cx="1926477" cy="2603451"/>
            </a:xfrm>
          </p:grpSpPr>
          <p:sp>
            <p:nvSpPr>
              <p:cNvPr id="87" name="자유형 48">
                <a:extLst>
                  <a:ext uri="{FF2B5EF4-FFF2-40B4-BE49-F238E27FC236}">
                    <a16:creationId xmlns:a16="http://schemas.microsoft.com/office/drawing/2014/main" id="{F43ECD4D-51EE-4190-8991-CD4305557E97}"/>
                  </a:ext>
                </a:extLst>
              </p:cNvPr>
              <p:cNvSpPr/>
              <p:nvPr/>
            </p:nvSpPr>
            <p:spPr>
              <a:xfrm rot="1023803">
                <a:off x="4392663" y="3424175"/>
                <a:ext cx="1906016" cy="2590512"/>
              </a:xfrm>
              <a:custGeom>
                <a:avLst/>
                <a:gdLst>
                  <a:gd name="connsiteX0" fmla="*/ 116939 w 1906016"/>
                  <a:gd name="connsiteY0" fmla="*/ 380362 h 2590512"/>
                  <a:gd name="connsiteX1" fmla="*/ 1332274 w 1906016"/>
                  <a:gd name="connsiteY1" fmla="*/ 7326 h 2590512"/>
                  <a:gd name="connsiteX2" fmla="*/ 1538977 w 1906016"/>
                  <a:gd name="connsiteY2" fmla="*/ 116940 h 2590512"/>
                  <a:gd name="connsiteX3" fmla="*/ 1906016 w 1906016"/>
                  <a:gd name="connsiteY3" fmla="*/ 1312735 h 2590512"/>
                  <a:gd name="connsiteX4" fmla="*/ 1619701 w 1906016"/>
                  <a:gd name="connsiteY4" fmla="*/ 1312735 h 2590512"/>
                  <a:gd name="connsiteX5" fmla="*/ 1441672 w 1906016"/>
                  <a:gd name="connsiteY5" fmla="*/ 1490765 h 2590512"/>
                  <a:gd name="connsiteX6" fmla="*/ 1441672 w 1906016"/>
                  <a:gd name="connsiteY6" fmla="*/ 2384106 h 2590512"/>
                  <a:gd name="connsiteX7" fmla="*/ 793076 w 1906016"/>
                  <a:gd name="connsiteY7" fmla="*/ 2583186 h 2590512"/>
                  <a:gd name="connsiteX8" fmla="*/ 586372 w 1906016"/>
                  <a:gd name="connsiteY8" fmla="*/ 2473573 h 2590512"/>
                  <a:gd name="connsiteX9" fmla="*/ 7326 w 1906016"/>
                  <a:gd name="connsiteY9" fmla="*/ 587066 h 2590512"/>
                  <a:gd name="connsiteX10" fmla="*/ 116939 w 1906016"/>
                  <a:gd name="connsiteY10" fmla="*/ 380362 h 259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06016" h="2590512">
                    <a:moveTo>
                      <a:pt x="116939" y="380362"/>
                    </a:moveTo>
                    <a:lnTo>
                      <a:pt x="1332274" y="7326"/>
                    </a:lnTo>
                    <a:cubicBezTo>
                      <a:pt x="1419623" y="-19485"/>
                      <a:pt x="1512166" y="29591"/>
                      <a:pt x="1538977" y="116940"/>
                    </a:cubicBezTo>
                    <a:lnTo>
                      <a:pt x="1906016" y="1312735"/>
                    </a:lnTo>
                    <a:lnTo>
                      <a:pt x="1619701" y="1312735"/>
                    </a:lnTo>
                    <a:cubicBezTo>
                      <a:pt x="1521378" y="1312735"/>
                      <a:pt x="1441672" y="1392442"/>
                      <a:pt x="1441672" y="1490765"/>
                    </a:cubicBezTo>
                    <a:lnTo>
                      <a:pt x="1441672" y="2384106"/>
                    </a:lnTo>
                    <a:lnTo>
                      <a:pt x="793076" y="2583186"/>
                    </a:lnTo>
                    <a:cubicBezTo>
                      <a:pt x="705727" y="2609997"/>
                      <a:pt x="613183" y="2560922"/>
                      <a:pt x="586372" y="2473573"/>
                    </a:cubicBezTo>
                    <a:lnTo>
                      <a:pt x="7326" y="587066"/>
                    </a:lnTo>
                    <a:cubicBezTo>
                      <a:pt x="-19485" y="499717"/>
                      <a:pt x="29590" y="407173"/>
                      <a:pt x="116939" y="380362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모서리가 둥근 직사각형 49">
                <a:extLst>
                  <a:ext uri="{FF2B5EF4-FFF2-40B4-BE49-F238E27FC236}">
                    <a16:creationId xmlns:a16="http://schemas.microsoft.com/office/drawing/2014/main" id="{F2CC22BE-E5B2-4833-B0E5-D3DA5ACD7A41}"/>
                  </a:ext>
                </a:extLst>
              </p:cNvPr>
              <p:cNvSpPr/>
              <p:nvPr/>
            </p:nvSpPr>
            <p:spPr>
              <a:xfrm>
                <a:off x="4754222" y="3716920"/>
                <a:ext cx="1392578" cy="2092364"/>
              </a:xfrm>
              <a:prstGeom prst="roundRect">
                <a:avLst>
                  <a:gd name="adj" fmla="val 1032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자유형 50">
                <a:extLst>
                  <a:ext uri="{FF2B5EF4-FFF2-40B4-BE49-F238E27FC236}">
                    <a16:creationId xmlns:a16="http://schemas.microsoft.com/office/drawing/2014/main" id="{94479AB3-1F0B-454B-A581-93DC1748F5D9}"/>
                  </a:ext>
                </a:extLst>
              </p:cNvPr>
              <p:cNvSpPr/>
              <p:nvPr/>
            </p:nvSpPr>
            <p:spPr>
              <a:xfrm rot="1023803">
                <a:off x="5635463" y="4956255"/>
                <a:ext cx="683677" cy="1071371"/>
              </a:xfrm>
              <a:custGeom>
                <a:avLst/>
                <a:gdLst>
                  <a:gd name="connsiteX0" fmla="*/ 142150 w 683677"/>
                  <a:gd name="connsiteY0" fmla="*/ 3617 h 1071371"/>
                  <a:gd name="connsiteX1" fmla="*/ 178029 w 683677"/>
                  <a:gd name="connsiteY1" fmla="*/ 0 h 1071371"/>
                  <a:gd name="connsiteX2" fmla="*/ 464344 w 683677"/>
                  <a:gd name="connsiteY2" fmla="*/ 0 h 1071371"/>
                  <a:gd name="connsiteX3" fmla="*/ 676351 w 683677"/>
                  <a:gd name="connsiteY3" fmla="*/ 690712 h 1071371"/>
                  <a:gd name="connsiteX4" fmla="*/ 566738 w 683677"/>
                  <a:gd name="connsiteY4" fmla="*/ 897416 h 1071371"/>
                  <a:gd name="connsiteX5" fmla="*/ 0 w 683677"/>
                  <a:gd name="connsiteY5" fmla="*/ 1071371 h 1071371"/>
                  <a:gd name="connsiteX6" fmla="*/ 0 w 683677"/>
                  <a:gd name="connsiteY6" fmla="*/ 178030 h 1071371"/>
                  <a:gd name="connsiteX7" fmla="*/ 142150 w 683677"/>
                  <a:gd name="connsiteY7" fmla="*/ 3617 h 1071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3677" h="1071371">
                    <a:moveTo>
                      <a:pt x="142150" y="3617"/>
                    </a:moveTo>
                    <a:cubicBezTo>
                      <a:pt x="153740" y="1245"/>
                      <a:pt x="165739" y="0"/>
                      <a:pt x="178029" y="0"/>
                    </a:cubicBezTo>
                    <a:lnTo>
                      <a:pt x="464344" y="0"/>
                    </a:lnTo>
                    <a:lnTo>
                      <a:pt x="676351" y="690712"/>
                    </a:lnTo>
                    <a:cubicBezTo>
                      <a:pt x="703162" y="778061"/>
                      <a:pt x="654087" y="870605"/>
                      <a:pt x="566738" y="897416"/>
                    </a:cubicBezTo>
                    <a:lnTo>
                      <a:pt x="0" y="1071371"/>
                    </a:lnTo>
                    <a:lnTo>
                      <a:pt x="0" y="178030"/>
                    </a:lnTo>
                    <a:cubicBezTo>
                      <a:pt x="0" y="91997"/>
                      <a:pt x="61025" y="20217"/>
                      <a:pt x="142150" y="3617"/>
                    </a:cubicBezTo>
                    <a:close/>
                  </a:path>
                </a:pathLst>
              </a:custGeom>
              <a:solidFill>
                <a:srgbClr val="C5E4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Text Box 8">
                <a:extLst>
                  <a:ext uri="{FF2B5EF4-FFF2-40B4-BE49-F238E27FC236}">
                    <a16:creationId xmlns:a16="http://schemas.microsoft.com/office/drawing/2014/main" id="{CB89AB3E-11AF-47BE-8DF2-7C498B93E5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96082" y="3805197"/>
                <a:ext cx="151216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 algn="ctr">
                  <a:defRPr/>
                </a:pPr>
                <a:r>
                  <a:rPr lang="ko-KR" altLang="en-US" sz="2000" b="1" dirty="0">
                    <a:solidFill>
                      <a:srgbClr val="93CDDD"/>
                    </a:solidFill>
                    <a:latin typeface="Noto Sans" pitchFamily="34" charset="0"/>
                  </a:rPr>
                  <a:t>강승수</a:t>
                </a:r>
                <a:endParaRPr lang="en-US" altLang="ko-KR" sz="2000" b="1" dirty="0">
                  <a:solidFill>
                    <a:srgbClr val="93CDDD"/>
                  </a:solidFill>
                  <a:latin typeface="Noto Sans" pitchFamily="34" charset="0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F0DBA7D-D4DB-4444-BC56-233B90E6CEC4}"/>
                  </a:ext>
                </a:extLst>
              </p:cNvPr>
              <p:cNvSpPr txBox="1"/>
              <p:nvPr/>
            </p:nvSpPr>
            <p:spPr>
              <a:xfrm>
                <a:off x="4748083" y="4318940"/>
                <a:ext cx="1483729" cy="135263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node.js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데이터 베이스</a:t>
                </a: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" panose="020B0502040504020204" pitchFamily="34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자바스크립트를 이용한 서버 구축</a:t>
                </a: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" panose="020B0502040504020204" pitchFamily="34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기숙사 소개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(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시설 소개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약도</a:t>
                </a:r>
                <a:r>
                  <a:rPr lang="en-US" altLang="ko-KR" sz="10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)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 페이지 기능 구현</a:t>
                </a: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" panose="020B0502040504020204" pitchFamily="34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" panose="020B0502040504020204" pitchFamily="34" charset="0"/>
                </a:endParaRPr>
              </a:p>
            </p:txBody>
          </p: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22B24D11-93E4-4D71-9AFA-62FF37A58AD2}"/>
                  </a:ext>
                </a:extLst>
              </p:cNvPr>
              <p:cNvCxnSpPr/>
              <p:nvPr/>
            </p:nvCxnSpPr>
            <p:spPr>
              <a:xfrm>
                <a:off x="4925895" y="4258592"/>
                <a:ext cx="1044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9F906876-CB38-4BA5-B7A0-CDD2DDDDCDFC}"/>
                </a:ext>
              </a:extLst>
            </p:cNvPr>
            <p:cNvGrpSpPr/>
            <p:nvPr/>
          </p:nvGrpSpPr>
          <p:grpSpPr>
            <a:xfrm>
              <a:off x="6946940" y="3019914"/>
              <a:ext cx="1926477" cy="2603451"/>
              <a:chOff x="6157668" y="3424175"/>
              <a:chExt cx="1926477" cy="2603451"/>
            </a:xfrm>
          </p:grpSpPr>
          <p:sp>
            <p:nvSpPr>
              <p:cNvPr id="97" name="자유형 51">
                <a:extLst>
                  <a:ext uri="{FF2B5EF4-FFF2-40B4-BE49-F238E27FC236}">
                    <a16:creationId xmlns:a16="http://schemas.microsoft.com/office/drawing/2014/main" id="{61C311CD-96F6-449C-AC14-528F27187588}"/>
                  </a:ext>
                </a:extLst>
              </p:cNvPr>
              <p:cNvSpPr/>
              <p:nvPr/>
            </p:nvSpPr>
            <p:spPr>
              <a:xfrm rot="1023803">
                <a:off x="6157668" y="3424175"/>
                <a:ext cx="1906016" cy="2590512"/>
              </a:xfrm>
              <a:custGeom>
                <a:avLst/>
                <a:gdLst>
                  <a:gd name="connsiteX0" fmla="*/ 116939 w 1906016"/>
                  <a:gd name="connsiteY0" fmla="*/ 380362 h 2590512"/>
                  <a:gd name="connsiteX1" fmla="*/ 1332274 w 1906016"/>
                  <a:gd name="connsiteY1" fmla="*/ 7326 h 2590512"/>
                  <a:gd name="connsiteX2" fmla="*/ 1538977 w 1906016"/>
                  <a:gd name="connsiteY2" fmla="*/ 116940 h 2590512"/>
                  <a:gd name="connsiteX3" fmla="*/ 1906016 w 1906016"/>
                  <a:gd name="connsiteY3" fmla="*/ 1312735 h 2590512"/>
                  <a:gd name="connsiteX4" fmla="*/ 1619701 w 1906016"/>
                  <a:gd name="connsiteY4" fmla="*/ 1312735 h 2590512"/>
                  <a:gd name="connsiteX5" fmla="*/ 1441672 w 1906016"/>
                  <a:gd name="connsiteY5" fmla="*/ 1490765 h 2590512"/>
                  <a:gd name="connsiteX6" fmla="*/ 1441672 w 1906016"/>
                  <a:gd name="connsiteY6" fmla="*/ 2384106 h 2590512"/>
                  <a:gd name="connsiteX7" fmla="*/ 793076 w 1906016"/>
                  <a:gd name="connsiteY7" fmla="*/ 2583186 h 2590512"/>
                  <a:gd name="connsiteX8" fmla="*/ 586372 w 1906016"/>
                  <a:gd name="connsiteY8" fmla="*/ 2473573 h 2590512"/>
                  <a:gd name="connsiteX9" fmla="*/ 7326 w 1906016"/>
                  <a:gd name="connsiteY9" fmla="*/ 587066 h 2590512"/>
                  <a:gd name="connsiteX10" fmla="*/ 116939 w 1906016"/>
                  <a:gd name="connsiteY10" fmla="*/ 380362 h 259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06016" h="2590512">
                    <a:moveTo>
                      <a:pt x="116939" y="380362"/>
                    </a:moveTo>
                    <a:lnTo>
                      <a:pt x="1332274" y="7326"/>
                    </a:lnTo>
                    <a:cubicBezTo>
                      <a:pt x="1419623" y="-19485"/>
                      <a:pt x="1512166" y="29591"/>
                      <a:pt x="1538977" y="116940"/>
                    </a:cubicBezTo>
                    <a:lnTo>
                      <a:pt x="1906016" y="1312735"/>
                    </a:lnTo>
                    <a:lnTo>
                      <a:pt x="1619701" y="1312735"/>
                    </a:lnTo>
                    <a:cubicBezTo>
                      <a:pt x="1521378" y="1312735"/>
                      <a:pt x="1441672" y="1392442"/>
                      <a:pt x="1441672" y="1490765"/>
                    </a:cubicBezTo>
                    <a:lnTo>
                      <a:pt x="1441672" y="2384106"/>
                    </a:lnTo>
                    <a:lnTo>
                      <a:pt x="793076" y="2583186"/>
                    </a:lnTo>
                    <a:cubicBezTo>
                      <a:pt x="705727" y="2609997"/>
                      <a:pt x="613183" y="2560922"/>
                      <a:pt x="586372" y="2473573"/>
                    </a:cubicBezTo>
                    <a:lnTo>
                      <a:pt x="7326" y="587066"/>
                    </a:lnTo>
                    <a:cubicBezTo>
                      <a:pt x="-19485" y="499717"/>
                      <a:pt x="29590" y="407173"/>
                      <a:pt x="116939" y="380362"/>
                    </a:cubicBezTo>
                    <a:close/>
                  </a:path>
                </a:pathLst>
              </a:custGeom>
              <a:solidFill>
                <a:srgbClr val="99AF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모서리가 둥근 직사각형 52">
                <a:extLst>
                  <a:ext uri="{FF2B5EF4-FFF2-40B4-BE49-F238E27FC236}">
                    <a16:creationId xmlns:a16="http://schemas.microsoft.com/office/drawing/2014/main" id="{489E613B-E576-48C1-8DA0-1841B900F4DA}"/>
                  </a:ext>
                </a:extLst>
              </p:cNvPr>
              <p:cNvSpPr/>
              <p:nvPr/>
            </p:nvSpPr>
            <p:spPr>
              <a:xfrm>
                <a:off x="6519227" y="3716920"/>
                <a:ext cx="1392578" cy="2092364"/>
              </a:xfrm>
              <a:prstGeom prst="roundRect">
                <a:avLst>
                  <a:gd name="adj" fmla="val 1032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자유형 53">
                <a:extLst>
                  <a:ext uri="{FF2B5EF4-FFF2-40B4-BE49-F238E27FC236}">
                    <a16:creationId xmlns:a16="http://schemas.microsoft.com/office/drawing/2014/main" id="{A101702B-8271-4133-B236-E65635131693}"/>
                  </a:ext>
                </a:extLst>
              </p:cNvPr>
              <p:cNvSpPr/>
              <p:nvPr/>
            </p:nvSpPr>
            <p:spPr>
              <a:xfrm rot="1023803">
                <a:off x="7400468" y="4956255"/>
                <a:ext cx="683677" cy="1071371"/>
              </a:xfrm>
              <a:custGeom>
                <a:avLst/>
                <a:gdLst>
                  <a:gd name="connsiteX0" fmla="*/ 142150 w 683677"/>
                  <a:gd name="connsiteY0" fmla="*/ 3617 h 1071371"/>
                  <a:gd name="connsiteX1" fmla="*/ 178029 w 683677"/>
                  <a:gd name="connsiteY1" fmla="*/ 0 h 1071371"/>
                  <a:gd name="connsiteX2" fmla="*/ 464344 w 683677"/>
                  <a:gd name="connsiteY2" fmla="*/ 0 h 1071371"/>
                  <a:gd name="connsiteX3" fmla="*/ 676351 w 683677"/>
                  <a:gd name="connsiteY3" fmla="*/ 690712 h 1071371"/>
                  <a:gd name="connsiteX4" fmla="*/ 566738 w 683677"/>
                  <a:gd name="connsiteY4" fmla="*/ 897416 h 1071371"/>
                  <a:gd name="connsiteX5" fmla="*/ 0 w 683677"/>
                  <a:gd name="connsiteY5" fmla="*/ 1071371 h 1071371"/>
                  <a:gd name="connsiteX6" fmla="*/ 0 w 683677"/>
                  <a:gd name="connsiteY6" fmla="*/ 178030 h 1071371"/>
                  <a:gd name="connsiteX7" fmla="*/ 142150 w 683677"/>
                  <a:gd name="connsiteY7" fmla="*/ 3617 h 1071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3677" h="1071371">
                    <a:moveTo>
                      <a:pt x="142150" y="3617"/>
                    </a:moveTo>
                    <a:cubicBezTo>
                      <a:pt x="153740" y="1245"/>
                      <a:pt x="165739" y="0"/>
                      <a:pt x="178029" y="0"/>
                    </a:cubicBezTo>
                    <a:lnTo>
                      <a:pt x="464344" y="0"/>
                    </a:lnTo>
                    <a:lnTo>
                      <a:pt x="676351" y="690712"/>
                    </a:lnTo>
                    <a:cubicBezTo>
                      <a:pt x="703162" y="778061"/>
                      <a:pt x="654087" y="870605"/>
                      <a:pt x="566738" y="897416"/>
                    </a:cubicBezTo>
                    <a:lnTo>
                      <a:pt x="0" y="1071371"/>
                    </a:lnTo>
                    <a:lnTo>
                      <a:pt x="0" y="178030"/>
                    </a:lnTo>
                    <a:cubicBezTo>
                      <a:pt x="0" y="91997"/>
                      <a:pt x="61025" y="20217"/>
                      <a:pt x="142150" y="3617"/>
                    </a:cubicBezTo>
                    <a:close/>
                  </a:path>
                </a:pathLst>
              </a:custGeom>
              <a:solidFill>
                <a:srgbClr val="C6D2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Text Box 8">
                <a:extLst>
                  <a:ext uri="{FF2B5EF4-FFF2-40B4-BE49-F238E27FC236}">
                    <a16:creationId xmlns:a16="http://schemas.microsoft.com/office/drawing/2014/main" id="{945B0A86-5287-41C1-86B8-F791ED879C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44208" y="3805197"/>
                <a:ext cx="151216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pPr algn="ctr">
                  <a:defRPr/>
                </a:pPr>
                <a:r>
                  <a:rPr lang="ko-KR" altLang="en-US" sz="2000" b="1" dirty="0">
                    <a:solidFill>
                      <a:srgbClr val="99AFC7"/>
                    </a:solidFill>
                    <a:latin typeface="Noto Sans" pitchFamily="34" charset="0"/>
                  </a:rPr>
                  <a:t>길다영</a:t>
                </a:r>
                <a:endParaRPr lang="en-US" altLang="ko-KR" sz="2000" b="1" dirty="0">
                  <a:solidFill>
                    <a:srgbClr val="99AFC7"/>
                  </a:solidFill>
                  <a:latin typeface="Noto Sans" pitchFamily="34" charset="0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7316E3-AFC2-4E29-9EE0-E531B54F72E9}"/>
                  </a:ext>
                </a:extLst>
              </p:cNvPr>
              <p:cNvSpPr txBox="1"/>
              <p:nvPr/>
            </p:nvSpPr>
            <p:spPr>
              <a:xfrm>
                <a:off x="6495087" y="4318940"/>
                <a:ext cx="1512167" cy="116481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마이페이지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, id/pw 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찾기 페이지 기능 구현</a:t>
                </a: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" panose="020B0502040504020204" pitchFamily="34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부트스트랩으로 전체 페이지</a:t>
                </a:r>
                <a:r>
                  <a:rPr lang="en-US" altLang="ko-KR" sz="105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(</a:t>
                </a:r>
                <a:r>
                  <a:rPr lang="ko-KR" altLang="en-US" sz="1050" dirty="0" err="1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메인페이지</a:t>
                </a:r>
                <a:r>
                  <a:rPr lang="ko-KR" altLang="en-US" sz="105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 제외</a:t>
                </a:r>
                <a:r>
                  <a:rPr lang="en-US" altLang="ko-KR" sz="105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)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 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꾸밈</a:t>
                </a: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" panose="020B0502040504020204" pitchFamily="34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ppt, 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동영상 제작</a:t>
                </a: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" panose="020B0502040504020204" pitchFamily="34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latin typeface="Noto Sans" panose="020B0502040504020204" pitchFamily="34" charset="0"/>
                  </a:rPr>
                  <a:t>가이드 문서 작성</a:t>
                </a:r>
                <a:endPara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Noto Sans" panose="020B0502040504020204" pitchFamily="34" charset="0"/>
                </a:endParaRPr>
              </a:p>
            </p:txBody>
          </p: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67F62CF2-A744-4653-866D-805770954E9F}"/>
                  </a:ext>
                </a:extLst>
              </p:cNvPr>
              <p:cNvCxnSpPr/>
              <p:nvPr/>
            </p:nvCxnSpPr>
            <p:spPr>
              <a:xfrm>
                <a:off x="6702937" y="4258592"/>
                <a:ext cx="1044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14331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551043-2533-49AB-98D6-34CE59F8F81D}"/>
              </a:ext>
            </a:extLst>
          </p:cNvPr>
          <p:cNvSpPr txBox="1"/>
          <p:nvPr/>
        </p:nvSpPr>
        <p:spPr>
          <a:xfrm>
            <a:off x="3551723" y="2644170"/>
            <a:ext cx="363834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600" b="1" dirty="0">
                <a:solidFill>
                  <a:srgbClr val="839CC4"/>
                </a:solidFill>
              </a:rPr>
              <a:t>END</a:t>
            </a:r>
            <a:endParaRPr lang="ko-KR" altLang="en-US" sz="9600" b="1" dirty="0">
              <a:solidFill>
                <a:srgbClr val="839C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79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393C34-635C-4DFF-A99F-5CE9AF323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16" y="1615508"/>
            <a:ext cx="11203367" cy="4881686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저희 조가 개발한 어플리케이션은 기숙사 홈페이지 입니다</a:t>
            </a:r>
            <a:r>
              <a:rPr lang="en-US" altLang="ko-KR" sz="18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80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사용자에게 보이는 영역인 </a:t>
            </a:r>
            <a:r>
              <a:rPr lang="en-US" altLang="ko-KR" sz="1800" dirty="0"/>
              <a:t>Frontend</a:t>
            </a:r>
            <a:r>
              <a:rPr lang="ko-KR" altLang="en-US" sz="1800" dirty="0"/>
              <a:t>는 물론</a:t>
            </a:r>
            <a:r>
              <a:rPr lang="en-US" altLang="ko-KR" sz="1800" dirty="0"/>
              <a:t>, </a:t>
            </a:r>
            <a:r>
              <a:rPr lang="ko-KR" altLang="en-US" sz="1800" dirty="0"/>
              <a:t>사용 자체가 보일 동적 데이터를 처리하는 영역인 </a:t>
            </a:r>
            <a:r>
              <a:rPr lang="en-US" altLang="ko-KR" sz="1800" dirty="0"/>
              <a:t>Backend </a:t>
            </a:r>
            <a:r>
              <a:rPr lang="ko-KR" altLang="en-US" sz="1800" dirty="0"/>
              <a:t>까지 구현이 필요하다는 점에서 기숙사 홈페이지가 적절하다 생각하였습니다</a:t>
            </a:r>
            <a:r>
              <a:rPr lang="en-US" altLang="ko-KR" sz="18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1800" dirty="0"/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800" dirty="0"/>
              <a:t>웹 프로그래밍을 처음 배우는 입장에서 복잡하고 어려운 주제보다는 </a:t>
            </a:r>
            <a:r>
              <a:rPr lang="en-US" altLang="ko-KR" sz="1800" dirty="0"/>
              <a:t>Backend</a:t>
            </a:r>
            <a:r>
              <a:rPr lang="ko-KR" altLang="en-US" sz="1800" dirty="0"/>
              <a:t>의 간단한 기능을 구현하되 잘 작동 되도록 하는 편이 나을 것이라 판단하여</a:t>
            </a:r>
            <a:r>
              <a:rPr lang="en-US" altLang="ko-KR" sz="1800" dirty="0"/>
              <a:t>, </a:t>
            </a:r>
            <a:r>
              <a:rPr lang="ko-KR" altLang="en-US" sz="1800" dirty="0"/>
              <a:t>기숙사 홈페이지의 로그인</a:t>
            </a:r>
            <a:r>
              <a:rPr lang="en-US" altLang="ko-KR" sz="1800" dirty="0"/>
              <a:t>, id/pw </a:t>
            </a:r>
            <a:r>
              <a:rPr lang="ko-KR" altLang="en-US" sz="1800" dirty="0"/>
              <a:t>찾기</a:t>
            </a:r>
            <a:r>
              <a:rPr lang="en-US" altLang="ko-KR" sz="1800" dirty="0"/>
              <a:t>, </a:t>
            </a:r>
            <a:r>
              <a:rPr lang="ko-KR" altLang="en-US" sz="1800" dirty="0"/>
              <a:t>글 작성</a:t>
            </a:r>
            <a:r>
              <a:rPr lang="en-US" altLang="ko-KR" sz="1800" dirty="0"/>
              <a:t>, </a:t>
            </a:r>
            <a:r>
              <a:rPr lang="ko-KR" altLang="en-US" sz="1800" dirty="0"/>
              <a:t>글 목록 등의 </a:t>
            </a:r>
            <a:r>
              <a:rPr lang="en-US" altLang="ko-KR" sz="1800" dirty="0"/>
              <a:t>Backend </a:t>
            </a:r>
            <a:r>
              <a:rPr lang="ko-KR" altLang="en-US" sz="1800" dirty="0"/>
              <a:t>영역을 구현하였습니다</a:t>
            </a:r>
            <a:r>
              <a:rPr lang="en-US" altLang="ko-KR" sz="1800" dirty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22F7587-8D01-4A7E-BC76-761C14CF8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6" y="222234"/>
            <a:ext cx="10214928" cy="796908"/>
          </a:xfrm>
        </p:spPr>
        <p:txBody>
          <a:bodyPr/>
          <a:lstStyle/>
          <a:p>
            <a:pPr algn="ctr"/>
            <a:r>
              <a:rPr lang="en-US" altLang="ko-KR" dirty="0"/>
              <a:t>Web application </a:t>
            </a:r>
            <a:r>
              <a:rPr lang="ko-KR" altLang="en-US" dirty="0"/>
              <a:t>소개</a:t>
            </a:r>
            <a:r>
              <a:rPr lang="en-US" altLang="ko-KR" dirty="0"/>
              <a:t>(</a:t>
            </a:r>
            <a:r>
              <a:rPr lang="ko-KR" altLang="en-US" dirty="0"/>
              <a:t>개발 목적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72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제목 1">
            <a:extLst>
              <a:ext uri="{FF2B5EF4-FFF2-40B4-BE49-F238E27FC236}">
                <a16:creationId xmlns:a16="http://schemas.microsoft.com/office/drawing/2014/main" id="{58A19597-879E-4F9F-8A1F-7BCA4247B680}"/>
              </a:ext>
            </a:extLst>
          </p:cNvPr>
          <p:cNvSpPr txBox="1">
            <a:spLocks/>
          </p:cNvSpPr>
          <p:nvPr/>
        </p:nvSpPr>
        <p:spPr>
          <a:xfrm>
            <a:off x="988536" y="318211"/>
            <a:ext cx="10214928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pPr algn="ctr"/>
            <a:r>
              <a:rPr lang="ko-KR" altLang="en-US" dirty="0">
                <a:solidFill>
                  <a:srgbClr val="839CC4"/>
                </a:solidFill>
              </a:rPr>
              <a:t>기숙사 홈페이지 화면 및 기능 설명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CB8DD465-A104-4523-9EB9-12F23958F4DF}"/>
              </a:ext>
            </a:extLst>
          </p:cNvPr>
          <p:cNvGrpSpPr/>
          <p:nvPr/>
        </p:nvGrpSpPr>
        <p:grpSpPr>
          <a:xfrm>
            <a:off x="4519596" y="1729173"/>
            <a:ext cx="6955184" cy="4142237"/>
            <a:chOff x="2341203" y="1777300"/>
            <a:chExt cx="7509594" cy="4411482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7F400F33-7249-4DD2-A14B-DC8CAFC5E783}"/>
                </a:ext>
              </a:extLst>
            </p:cNvPr>
            <p:cNvGrpSpPr/>
            <p:nvPr/>
          </p:nvGrpSpPr>
          <p:grpSpPr>
            <a:xfrm>
              <a:off x="3989719" y="1902592"/>
              <a:ext cx="4212561" cy="4151698"/>
              <a:chOff x="3295239" y="3019123"/>
              <a:chExt cx="2491057" cy="2490564"/>
            </a:xfrm>
          </p:grpSpPr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1A0699AA-DC16-4711-A17C-F18F0139E0DF}"/>
                  </a:ext>
                </a:extLst>
              </p:cNvPr>
              <p:cNvGrpSpPr/>
              <p:nvPr/>
            </p:nvGrpSpPr>
            <p:grpSpPr>
              <a:xfrm>
                <a:off x="3468433" y="3192316"/>
                <a:ext cx="2140845" cy="2140846"/>
                <a:chOff x="3291618" y="2985352"/>
                <a:chExt cx="2560766" cy="2560766"/>
              </a:xfrm>
            </p:grpSpPr>
            <p:sp>
              <p:nvSpPr>
                <p:cNvPr id="123" name="원형 76">
                  <a:extLst>
                    <a:ext uri="{FF2B5EF4-FFF2-40B4-BE49-F238E27FC236}">
                      <a16:creationId xmlns:a16="http://schemas.microsoft.com/office/drawing/2014/main" id="{A4841EB2-E331-4E1C-B730-3246113BF01D}"/>
                    </a:ext>
                  </a:extLst>
                </p:cNvPr>
                <p:cNvSpPr/>
                <p:nvPr/>
              </p:nvSpPr>
              <p:spPr>
                <a:xfrm>
                  <a:off x="3291618" y="2985352"/>
                  <a:ext cx="2494475" cy="2494475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rgbClr val="E8C2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124" name="원형 77">
                  <a:extLst>
                    <a:ext uri="{FF2B5EF4-FFF2-40B4-BE49-F238E27FC236}">
                      <a16:creationId xmlns:a16="http://schemas.microsoft.com/office/drawing/2014/main" id="{181DD64A-CE75-4336-840B-888056320929}"/>
                    </a:ext>
                  </a:extLst>
                </p:cNvPr>
                <p:cNvSpPr/>
                <p:nvPr/>
              </p:nvSpPr>
              <p:spPr>
                <a:xfrm flipH="1">
                  <a:off x="3357909" y="2985352"/>
                  <a:ext cx="2494475" cy="2494475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rgbClr val="93888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5" name="원형 78">
                  <a:extLst>
                    <a:ext uri="{FF2B5EF4-FFF2-40B4-BE49-F238E27FC236}">
                      <a16:creationId xmlns:a16="http://schemas.microsoft.com/office/drawing/2014/main" id="{5F30790A-9660-4E23-B8A2-45CA0C29C26E}"/>
                    </a:ext>
                  </a:extLst>
                </p:cNvPr>
                <p:cNvSpPr/>
                <p:nvPr/>
              </p:nvSpPr>
              <p:spPr>
                <a:xfrm flipH="1" flipV="1">
                  <a:off x="3357909" y="3051643"/>
                  <a:ext cx="2494475" cy="2494475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rgbClr val="485E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SpoqaHanSans-Bold" pitchFamily="50" charset="-127"/>
                    <a:ea typeface="SpoqaHanSans-Bold" pitchFamily="50" charset="-127"/>
                  </a:endParaRPr>
                </a:p>
              </p:txBody>
            </p:sp>
            <p:sp>
              <p:nvSpPr>
                <p:cNvPr id="126" name="원형 79">
                  <a:extLst>
                    <a:ext uri="{FF2B5EF4-FFF2-40B4-BE49-F238E27FC236}">
                      <a16:creationId xmlns:a16="http://schemas.microsoft.com/office/drawing/2014/main" id="{4E479CE6-DA73-4C0E-82C1-EE7802DB26FA}"/>
                    </a:ext>
                  </a:extLst>
                </p:cNvPr>
                <p:cNvSpPr/>
                <p:nvPr/>
              </p:nvSpPr>
              <p:spPr>
                <a:xfrm flipV="1">
                  <a:off x="3291618" y="3051643"/>
                  <a:ext cx="2494475" cy="2494475"/>
                </a:xfrm>
                <a:prstGeom prst="pie">
                  <a:avLst>
                    <a:gd name="adj1" fmla="val 10800000"/>
                    <a:gd name="adj2" fmla="val 16200000"/>
                  </a:avLst>
                </a:prstGeom>
                <a:solidFill>
                  <a:srgbClr val="33343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</a:endParaRPr>
                </a:p>
              </p:txBody>
            </p:sp>
          </p:grpSp>
          <p:sp>
            <p:nvSpPr>
              <p:cNvPr id="111" name="막힌 원호 110">
                <a:extLst>
                  <a:ext uri="{FF2B5EF4-FFF2-40B4-BE49-F238E27FC236}">
                    <a16:creationId xmlns:a16="http://schemas.microsoft.com/office/drawing/2014/main" id="{AC0F2AAA-67A4-448A-A5A1-83F0AF0B51DC}"/>
                  </a:ext>
                </a:extLst>
              </p:cNvPr>
              <p:cNvSpPr/>
              <p:nvPr/>
            </p:nvSpPr>
            <p:spPr>
              <a:xfrm rot="10800000">
                <a:off x="3350660" y="3074544"/>
                <a:ext cx="2431808" cy="2431809"/>
              </a:xfrm>
              <a:prstGeom prst="blockArc">
                <a:avLst>
                  <a:gd name="adj1" fmla="val 10800000"/>
                  <a:gd name="adj2" fmla="val 16185355"/>
                  <a:gd name="adj3" fmla="val 3743"/>
                </a:avLst>
              </a:prstGeom>
              <a:solidFill>
                <a:srgbClr val="485E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HanSans-Bold" pitchFamily="50" charset="-127"/>
                  <a:ea typeface="SpoqaHanSans-Bold" pitchFamily="50" charset="-127"/>
                </a:endParaRPr>
              </a:p>
            </p:txBody>
          </p:sp>
          <p:sp>
            <p:nvSpPr>
              <p:cNvPr id="112" name="막힌 원호 111">
                <a:extLst>
                  <a:ext uri="{FF2B5EF4-FFF2-40B4-BE49-F238E27FC236}">
                    <a16:creationId xmlns:a16="http://schemas.microsoft.com/office/drawing/2014/main" id="{7D25552C-9EA4-4273-A22C-46632C823FDE}"/>
                  </a:ext>
                </a:extLst>
              </p:cNvPr>
              <p:cNvSpPr/>
              <p:nvPr/>
            </p:nvSpPr>
            <p:spPr>
              <a:xfrm rot="5400000">
                <a:off x="3354487" y="3019124"/>
                <a:ext cx="2431809" cy="2431808"/>
              </a:xfrm>
              <a:prstGeom prst="blockArc">
                <a:avLst>
                  <a:gd name="adj1" fmla="val 10800000"/>
                  <a:gd name="adj2" fmla="val 16185355"/>
                  <a:gd name="adj3" fmla="val 3743"/>
                </a:avLst>
              </a:prstGeom>
              <a:solidFill>
                <a:srgbClr val="9388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3" name="막힌 원호 112">
                <a:extLst>
                  <a:ext uri="{FF2B5EF4-FFF2-40B4-BE49-F238E27FC236}">
                    <a16:creationId xmlns:a16="http://schemas.microsoft.com/office/drawing/2014/main" id="{1D3A667C-5C20-49E9-A038-0217C38CC4A7}"/>
                  </a:ext>
                </a:extLst>
              </p:cNvPr>
              <p:cNvSpPr/>
              <p:nvPr/>
            </p:nvSpPr>
            <p:spPr>
              <a:xfrm rot="16200000">
                <a:off x="3295240" y="3077879"/>
                <a:ext cx="2431809" cy="2431808"/>
              </a:xfrm>
              <a:prstGeom prst="blockArc">
                <a:avLst>
                  <a:gd name="adj1" fmla="val 10800000"/>
                  <a:gd name="adj2" fmla="val 16185355"/>
                  <a:gd name="adj3" fmla="val 3743"/>
                </a:avLst>
              </a:prstGeom>
              <a:solidFill>
                <a:srgbClr val="3334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14" name="막힌 원호 113">
                <a:extLst>
                  <a:ext uri="{FF2B5EF4-FFF2-40B4-BE49-F238E27FC236}">
                    <a16:creationId xmlns:a16="http://schemas.microsoft.com/office/drawing/2014/main" id="{465A905C-E839-4C7D-8C9F-241354F68883}"/>
                  </a:ext>
                </a:extLst>
              </p:cNvPr>
              <p:cNvSpPr/>
              <p:nvPr/>
            </p:nvSpPr>
            <p:spPr>
              <a:xfrm>
                <a:off x="3295239" y="3019123"/>
                <a:ext cx="2431808" cy="2431809"/>
              </a:xfrm>
              <a:prstGeom prst="blockArc">
                <a:avLst>
                  <a:gd name="adj1" fmla="val 10800000"/>
                  <a:gd name="adj2" fmla="val 16185355"/>
                  <a:gd name="adj3" fmla="val 3743"/>
                </a:avLst>
              </a:prstGeom>
              <a:solidFill>
                <a:srgbClr val="E8C2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15" name="이등변 삼각형 114">
                <a:extLst>
                  <a:ext uri="{FF2B5EF4-FFF2-40B4-BE49-F238E27FC236}">
                    <a16:creationId xmlns:a16="http://schemas.microsoft.com/office/drawing/2014/main" id="{46C2EAC8-B1B0-44CE-A1C4-FB2F83643B0E}"/>
                  </a:ext>
                </a:extLst>
              </p:cNvPr>
              <p:cNvSpPr/>
              <p:nvPr/>
            </p:nvSpPr>
            <p:spPr>
              <a:xfrm rot="2700000">
                <a:off x="5409895" y="3288174"/>
                <a:ext cx="155579" cy="134122"/>
              </a:xfrm>
              <a:prstGeom prst="triangle">
                <a:avLst/>
              </a:prstGeom>
              <a:solidFill>
                <a:srgbClr val="9388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6" name="이등변 삼각형 115">
                <a:extLst>
                  <a:ext uri="{FF2B5EF4-FFF2-40B4-BE49-F238E27FC236}">
                    <a16:creationId xmlns:a16="http://schemas.microsoft.com/office/drawing/2014/main" id="{36F77433-3BE7-455D-9F3C-71B3A8EE0468}"/>
                  </a:ext>
                </a:extLst>
              </p:cNvPr>
              <p:cNvSpPr/>
              <p:nvPr/>
            </p:nvSpPr>
            <p:spPr>
              <a:xfrm rot="18900000" flipH="1">
                <a:off x="3505150" y="3292706"/>
                <a:ext cx="155579" cy="134122"/>
              </a:xfrm>
              <a:prstGeom prst="triangle">
                <a:avLst/>
              </a:prstGeom>
              <a:solidFill>
                <a:srgbClr val="E8C2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17" name="이등변 삼각형 116">
                <a:extLst>
                  <a:ext uri="{FF2B5EF4-FFF2-40B4-BE49-F238E27FC236}">
                    <a16:creationId xmlns:a16="http://schemas.microsoft.com/office/drawing/2014/main" id="{FE50445F-D962-483B-B2B5-34E72EE820DD}"/>
                  </a:ext>
                </a:extLst>
              </p:cNvPr>
              <p:cNvSpPr/>
              <p:nvPr/>
            </p:nvSpPr>
            <p:spPr>
              <a:xfrm rot="18900000" flipV="1">
                <a:off x="5409895" y="5103831"/>
                <a:ext cx="155579" cy="134122"/>
              </a:xfrm>
              <a:prstGeom prst="triangle">
                <a:avLst/>
              </a:prstGeom>
              <a:solidFill>
                <a:srgbClr val="485E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HanSans-Bold" pitchFamily="50" charset="-127"/>
                  <a:ea typeface="SpoqaHanSans-Bold" pitchFamily="50" charset="-127"/>
                </a:endParaRPr>
              </a:p>
            </p:txBody>
          </p:sp>
          <p:sp>
            <p:nvSpPr>
              <p:cNvPr id="118" name="이등변 삼각형 117">
                <a:extLst>
                  <a:ext uri="{FF2B5EF4-FFF2-40B4-BE49-F238E27FC236}">
                    <a16:creationId xmlns:a16="http://schemas.microsoft.com/office/drawing/2014/main" id="{8D5D97F9-F98D-4C97-A574-DD86C5F5B29F}"/>
                  </a:ext>
                </a:extLst>
              </p:cNvPr>
              <p:cNvSpPr/>
              <p:nvPr/>
            </p:nvSpPr>
            <p:spPr>
              <a:xfrm rot="2700000" flipH="1" flipV="1">
                <a:off x="3505150" y="5103831"/>
                <a:ext cx="155579" cy="134122"/>
              </a:xfrm>
              <a:prstGeom prst="triangle">
                <a:avLst/>
              </a:prstGeom>
              <a:solidFill>
                <a:srgbClr val="3334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45BDA91-984F-4356-BACA-69063CD2E9AD}"/>
                  </a:ext>
                </a:extLst>
              </p:cNvPr>
              <p:cNvSpPr txBox="1"/>
              <p:nvPr/>
            </p:nvSpPr>
            <p:spPr>
              <a:xfrm>
                <a:off x="3684580" y="3582505"/>
                <a:ext cx="741209" cy="45225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latinLnBrk="0">
                  <a:defRPr/>
                </a:pPr>
                <a:r>
                  <a:rPr lang="ko-KR" altLang="en-US" sz="2000" b="1" dirty="0">
                    <a:ln>
                      <a:solidFill>
                        <a:srgbClr val="6A8797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Noto Sans"/>
                    <a:ea typeface="HY견고딕" pitchFamily="18" charset="-127"/>
                    <a:cs typeface="Verdana" panose="020B0604030504040204" pitchFamily="34" charset="0"/>
                  </a:rPr>
                  <a:t>기숙사</a:t>
                </a:r>
                <a:endParaRPr lang="en-US" altLang="ko-KR" sz="20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Noto Sans"/>
                  <a:ea typeface="HY견고딕" pitchFamily="18" charset="-127"/>
                  <a:cs typeface="Verdana" panose="020B0604030504040204" pitchFamily="34" charset="0"/>
                </a:endParaRPr>
              </a:p>
              <a:p>
                <a:pPr algn="ctr" latinLnBrk="0">
                  <a:defRPr/>
                </a:pPr>
                <a:r>
                  <a:rPr lang="ko-KR" altLang="en-US" sz="2000" b="1" dirty="0">
                    <a:ln>
                      <a:solidFill>
                        <a:srgbClr val="6A8797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Noto Sans"/>
                    <a:ea typeface="HY견고딕" pitchFamily="18" charset="-127"/>
                    <a:cs typeface="Verdana" panose="020B0604030504040204" pitchFamily="34" charset="0"/>
                  </a:rPr>
                  <a:t>소개</a:t>
                </a:r>
                <a:endParaRPr lang="en-US" altLang="ko-KR" sz="20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Noto Sans"/>
                  <a:ea typeface="HY견고딕" pitchFamily="18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E5DE635-612D-4175-AEF0-13A0A2AE73FE}"/>
                  </a:ext>
                </a:extLst>
              </p:cNvPr>
              <p:cNvSpPr txBox="1"/>
              <p:nvPr/>
            </p:nvSpPr>
            <p:spPr>
              <a:xfrm>
                <a:off x="4675156" y="3582504"/>
                <a:ext cx="638378" cy="45225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latinLnBrk="0">
                  <a:defRPr/>
                </a:pPr>
                <a:r>
                  <a:rPr lang="ko-KR" altLang="en-US" sz="2000" b="1" dirty="0" err="1">
                    <a:ln>
                      <a:solidFill>
                        <a:srgbClr val="6A8797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Noto Sans"/>
                    <a:ea typeface="HY견고딕" pitchFamily="18" charset="-127"/>
                    <a:cs typeface="Verdana" panose="020B0604030504040204" pitchFamily="34" charset="0"/>
                  </a:rPr>
                  <a:t>커뮤</a:t>
                </a:r>
                <a:endParaRPr lang="en-US" altLang="ko-KR" sz="20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Noto Sans"/>
                  <a:ea typeface="HY견고딕" pitchFamily="18" charset="-127"/>
                  <a:cs typeface="Verdana" panose="020B0604030504040204" pitchFamily="34" charset="0"/>
                </a:endParaRPr>
              </a:p>
              <a:p>
                <a:pPr algn="ctr" latinLnBrk="0">
                  <a:defRPr/>
                </a:pPr>
                <a:r>
                  <a:rPr lang="ko-KR" altLang="en-US" sz="2000" b="1" dirty="0" err="1">
                    <a:ln>
                      <a:solidFill>
                        <a:srgbClr val="6A8797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Noto Sans"/>
                    <a:ea typeface="HY견고딕" pitchFamily="18" charset="-127"/>
                    <a:cs typeface="Verdana" panose="020B0604030504040204" pitchFamily="34" charset="0"/>
                  </a:rPr>
                  <a:t>니티</a:t>
                </a:r>
                <a:endParaRPr lang="en-US" altLang="ko-KR" sz="20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Noto Sans"/>
                  <a:ea typeface="HY견고딕" pitchFamily="18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87DDB4A-DF53-446D-93AB-788A20714219}"/>
                  </a:ext>
                </a:extLst>
              </p:cNvPr>
              <p:cNvSpPr txBox="1"/>
              <p:nvPr/>
            </p:nvSpPr>
            <p:spPr>
              <a:xfrm>
                <a:off x="3774957" y="4509030"/>
                <a:ext cx="638378" cy="45225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latinLnBrk="0">
                  <a:defRPr/>
                </a:pPr>
                <a:r>
                  <a:rPr lang="ko-KR" altLang="en-US" sz="2000" b="1" dirty="0">
                    <a:ln>
                      <a:solidFill>
                        <a:srgbClr val="6A8797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Noto Sans"/>
                    <a:ea typeface="HY견고딕" pitchFamily="18" charset="-127"/>
                    <a:cs typeface="Verdana" panose="020B0604030504040204" pitchFamily="34" charset="0"/>
                  </a:rPr>
                  <a:t>학생</a:t>
                </a:r>
                <a:endParaRPr lang="en-US" altLang="ko-KR" sz="20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Noto Sans"/>
                  <a:ea typeface="HY견고딕" pitchFamily="18" charset="-127"/>
                  <a:cs typeface="Verdana" panose="020B0604030504040204" pitchFamily="34" charset="0"/>
                </a:endParaRPr>
              </a:p>
              <a:p>
                <a:pPr algn="ctr" latinLnBrk="0">
                  <a:defRPr/>
                </a:pPr>
                <a:r>
                  <a:rPr lang="ko-KR" altLang="en-US" sz="2000" b="1" dirty="0">
                    <a:ln>
                      <a:solidFill>
                        <a:srgbClr val="6A8797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Noto Sans"/>
                    <a:ea typeface="HY견고딕" pitchFamily="18" charset="-127"/>
                    <a:cs typeface="Verdana" panose="020B0604030504040204" pitchFamily="34" charset="0"/>
                  </a:rPr>
                  <a:t>생활</a:t>
                </a:r>
                <a:endParaRPr lang="en-US" altLang="ko-KR" sz="20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Noto Sans"/>
                  <a:ea typeface="HY견고딕" pitchFamily="18" charset="-127"/>
                  <a:cs typeface="Verdana" panose="020B0604030504040204" pitchFamily="34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4665D22A-1E93-4E93-A476-0A5C2976EC03}"/>
                  </a:ext>
                </a:extLst>
              </p:cNvPr>
              <p:cNvSpPr txBox="1"/>
              <p:nvPr/>
            </p:nvSpPr>
            <p:spPr>
              <a:xfrm>
                <a:off x="4610638" y="4509031"/>
                <a:ext cx="758370" cy="45225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latinLnBrk="0">
                  <a:defRPr/>
                </a:pPr>
                <a:r>
                  <a:rPr lang="ko-KR" altLang="en-US" sz="2000" b="1" dirty="0">
                    <a:ln>
                      <a:solidFill>
                        <a:srgbClr val="6A8797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Noto Sans"/>
                    <a:ea typeface="HY견고딕" pitchFamily="18" charset="-127"/>
                    <a:cs typeface="Verdana" panose="020B0604030504040204" pitchFamily="34" charset="0"/>
                  </a:rPr>
                  <a:t>마이</a:t>
                </a:r>
                <a:endParaRPr lang="en-US" altLang="ko-KR" sz="20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Noto Sans"/>
                  <a:ea typeface="HY견고딕" pitchFamily="18" charset="-127"/>
                  <a:cs typeface="Verdana" panose="020B0604030504040204" pitchFamily="34" charset="0"/>
                </a:endParaRPr>
              </a:p>
              <a:p>
                <a:pPr algn="ctr" latinLnBrk="0">
                  <a:defRPr/>
                </a:pPr>
                <a:r>
                  <a:rPr lang="ko-KR" altLang="en-US" sz="2000" b="1" dirty="0">
                    <a:ln>
                      <a:solidFill>
                        <a:srgbClr val="6A8797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Noto Sans"/>
                    <a:ea typeface="HY견고딕" pitchFamily="18" charset="-127"/>
                    <a:cs typeface="Verdana" panose="020B0604030504040204" pitchFamily="34" charset="0"/>
                  </a:rPr>
                  <a:t>페이지</a:t>
                </a:r>
                <a:endParaRPr lang="en-US" altLang="ko-KR" sz="20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Noto Sans"/>
                  <a:ea typeface="HY견고딕" pitchFamily="18" charset="-127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325B23D-E38F-48D5-A8B0-A3500C9FF46E}"/>
                </a:ext>
              </a:extLst>
            </p:cNvPr>
            <p:cNvSpPr txBox="1"/>
            <p:nvPr/>
          </p:nvSpPr>
          <p:spPr>
            <a:xfrm>
              <a:off x="2341203" y="1777300"/>
              <a:ext cx="1764000" cy="828000"/>
            </a:xfrm>
            <a:prstGeom prst="rect">
              <a:avLst/>
            </a:prstGeom>
            <a:solidFill>
              <a:srgbClr val="E8C2C0"/>
            </a:solidFill>
            <a:ln w="28575" cap="sq">
              <a:noFill/>
            </a:ln>
          </p:spPr>
          <p:txBody>
            <a:bodyPr wrap="square" rtlCol="0" anchor="ctr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bg1"/>
                  </a:solidFill>
                </a:rPr>
                <a:t>시설 소개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bg1"/>
                  </a:solidFill>
                </a:rPr>
                <a:t>약도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BF1A60A-9B36-4AF0-B0A8-A5C067994D97}"/>
                </a:ext>
              </a:extLst>
            </p:cNvPr>
            <p:cNvSpPr txBox="1"/>
            <p:nvPr/>
          </p:nvSpPr>
          <p:spPr>
            <a:xfrm>
              <a:off x="8086797" y="2006634"/>
              <a:ext cx="1764000" cy="369332"/>
            </a:xfrm>
            <a:prstGeom prst="rect">
              <a:avLst/>
            </a:prstGeom>
            <a:solidFill>
              <a:srgbClr val="93888C"/>
            </a:solidFill>
            <a:ln w="28575" cap="sq">
              <a:noFill/>
            </a:ln>
          </p:spPr>
          <p:txBody>
            <a:bodyPr wrap="square" rtlCol="0" anchor="ctr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bg1"/>
                  </a:solidFill>
                </a:rPr>
                <a:t>공지사항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6636419-D209-409C-B018-4EA21367B214}"/>
                </a:ext>
              </a:extLst>
            </p:cNvPr>
            <p:cNvSpPr txBox="1"/>
            <p:nvPr/>
          </p:nvSpPr>
          <p:spPr>
            <a:xfrm>
              <a:off x="8086797" y="5534976"/>
              <a:ext cx="1764000" cy="393339"/>
            </a:xfrm>
            <a:prstGeom prst="rect">
              <a:avLst/>
            </a:prstGeom>
            <a:solidFill>
              <a:srgbClr val="485E6C"/>
            </a:solidFill>
            <a:ln w="28575" cap="sq">
              <a:noFill/>
            </a:ln>
          </p:spPr>
          <p:txBody>
            <a:bodyPr wrap="square" rtlCol="0" anchor="ctr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bg1"/>
                  </a:solidFill>
                </a:rPr>
                <a:t>내 정보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E507F620-942A-457D-8E4A-93B2E99EE044}"/>
                </a:ext>
              </a:extLst>
            </p:cNvPr>
            <p:cNvSpPr txBox="1"/>
            <p:nvPr/>
          </p:nvSpPr>
          <p:spPr>
            <a:xfrm>
              <a:off x="2341203" y="5265452"/>
              <a:ext cx="1764000" cy="923330"/>
            </a:xfrm>
            <a:prstGeom prst="rect">
              <a:avLst/>
            </a:prstGeom>
            <a:solidFill>
              <a:srgbClr val="333439"/>
            </a:solidFill>
            <a:ln w="28575" cap="sq">
              <a:noFill/>
            </a:ln>
          </p:spPr>
          <p:txBody>
            <a:bodyPr wrap="square" rtlCol="0" anchor="ctr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bg1"/>
                  </a:solidFill>
                </a:rPr>
                <a:t>외박신청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bg1"/>
                  </a:solidFill>
                </a:rPr>
                <a:t>고장신고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chemeClr val="bg1"/>
                  </a:solidFill>
                </a:rPr>
                <a:t>식단표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</p:grpSp>
      <p:sp>
        <p:nvSpPr>
          <p:cNvPr id="132" name="십자형 131">
            <a:extLst>
              <a:ext uri="{FF2B5EF4-FFF2-40B4-BE49-F238E27FC236}">
                <a16:creationId xmlns:a16="http://schemas.microsoft.com/office/drawing/2014/main" id="{0D837192-F11E-47FB-B818-B31D1933B281}"/>
              </a:ext>
            </a:extLst>
          </p:cNvPr>
          <p:cNvSpPr/>
          <p:nvPr/>
        </p:nvSpPr>
        <p:spPr>
          <a:xfrm>
            <a:off x="3930808" y="3333245"/>
            <a:ext cx="958584" cy="1006982"/>
          </a:xfrm>
          <a:prstGeom prst="plus">
            <a:avLst>
              <a:gd name="adj" fmla="val 39706"/>
            </a:avLst>
          </a:prstGeom>
          <a:solidFill>
            <a:srgbClr val="839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rgbClr val="839CC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51F2ACC-C9FC-4ED1-B2D8-ADCDAFC7331C}"/>
              </a:ext>
            </a:extLst>
          </p:cNvPr>
          <p:cNvSpPr txBox="1"/>
          <p:nvPr/>
        </p:nvSpPr>
        <p:spPr>
          <a:xfrm>
            <a:off x="387797" y="3251377"/>
            <a:ext cx="2736000" cy="1152000"/>
          </a:xfrm>
          <a:prstGeom prst="rect">
            <a:avLst/>
          </a:prstGeom>
          <a:solidFill>
            <a:srgbClr val="839CC4"/>
          </a:solidFill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로그인</a:t>
            </a:r>
            <a:r>
              <a:rPr lang="en-US" altLang="ko-KR" sz="2000" b="1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2000" b="1" dirty="0">
                <a:solidFill>
                  <a:schemeClr val="bg1"/>
                </a:solidFill>
              </a:rPr>
              <a:t>아이디</a:t>
            </a:r>
            <a:r>
              <a:rPr lang="en-US" altLang="ko-KR" sz="2000" b="1" dirty="0">
                <a:solidFill>
                  <a:schemeClr val="bg1"/>
                </a:solidFill>
              </a:rPr>
              <a:t>/</a:t>
            </a:r>
            <a:r>
              <a:rPr lang="ko-KR" altLang="en-US" sz="2000" b="1" dirty="0">
                <a:solidFill>
                  <a:schemeClr val="bg1"/>
                </a:solidFill>
              </a:rPr>
              <a:t>비밀번호 찾기</a:t>
            </a:r>
          </a:p>
        </p:txBody>
      </p:sp>
      <p:sp>
        <p:nvSpPr>
          <p:cNvPr id="136" name="제목 135">
            <a:extLst>
              <a:ext uri="{FF2B5EF4-FFF2-40B4-BE49-F238E27FC236}">
                <a16:creationId xmlns:a16="http://schemas.microsoft.com/office/drawing/2014/main" id="{6DA2492D-AD20-47B3-942A-E2787EE7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43" y="166137"/>
            <a:ext cx="10214928" cy="79690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기숙사 홈페이지 화면 및 기능 설명</a:t>
            </a:r>
          </a:p>
        </p:txBody>
      </p:sp>
    </p:spTree>
    <p:extLst>
      <p:ext uri="{BB962C8B-B14F-4D97-AF65-F5344CB8AC3E}">
        <p14:creationId xmlns:p14="http://schemas.microsoft.com/office/powerpoint/2010/main" val="59080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9F3AC-B9F2-40E5-83CE-0EA6CCD1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6" y="191039"/>
            <a:ext cx="10214928" cy="79690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기숙사 홈페이지 화면 및 기능 설명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9BB475-7DBA-42D1-B977-19FA2EBF5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83" y="1952571"/>
            <a:ext cx="6378364" cy="391748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4FFB45-264F-48B5-9CA2-0A1A6EFC6FCC}"/>
              </a:ext>
            </a:extLst>
          </p:cNvPr>
          <p:cNvGrpSpPr/>
          <p:nvPr/>
        </p:nvGrpSpPr>
        <p:grpSpPr>
          <a:xfrm>
            <a:off x="7411452" y="1463040"/>
            <a:ext cx="4510619" cy="5161597"/>
            <a:chOff x="7276700" y="1463040"/>
            <a:chExt cx="4645372" cy="516159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0EE9B6-C418-4FF7-A08A-600FB710C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6700" y="1463040"/>
              <a:ext cx="4645372" cy="51615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8A6499-881A-4EE4-A1BE-7A35951A0A3D}"/>
                </a:ext>
              </a:extLst>
            </p:cNvPr>
            <p:cNvSpPr txBox="1"/>
            <p:nvPr/>
          </p:nvSpPr>
          <p:spPr>
            <a:xfrm>
              <a:off x="7438350" y="1952571"/>
              <a:ext cx="4312118" cy="3446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MainPage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기숙사 소개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커뮤니티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학생생활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마이페이지 목록이 있다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메인 페이지는 크게 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구역으로 구성된다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800100" lvl="1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로그인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ID/PW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찾기 구역</a:t>
              </a:r>
              <a:endPara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800100" lvl="1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공지사항 미리보기 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+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공지사항 페이지로 넘어가는 구역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  <a:p>
              <a:pPr marL="800100" lvl="1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약도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외박신청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고장신고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주간메뉴 각각의 페이지들로 넘어가는 구역</a:t>
              </a:r>
              <a:endPara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535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9F3AC-B9F2-40E5-83CE-0EA6CCD1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6" y="188417"/>
            <a:ext cx="10214928" cy="79690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기숙사 홈페이지 화면 및 기능 설명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4FFB45-264F-48B5-9CA2-0A1A6EFC6FCC}"/>
              </a:ext>
            </a:extLst>
          </p:cNvPr>
          <p:cNvGrpSpPr/>
          <p:nvPr/>
        </p:nvGrpSpPr>
        <p:grpSpPr>
          <a:xfrm>
            <a:off x="7411452" y="1463040"/>
            <a:ext cx="4510619" cy="5206543"/>
            <a:chOff x="7276700" y="1463040"/>
            <a:chExt cx="4645372" cy="520654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0EE9B6-C418-4FF7-A08A-600FB710C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6700" y="1463040"/>
              <a:ext cx="4645372" cy="51615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8A6499-881A-4EE4-A1BE-7A35951A0A3D}"/>
                </a:ext>
              </a:extLst>
            </p:cNvPr>
            <p:cNvSpPr txBox="1"/>
            <p:nvPr/>
          </p:nvSpPr>
          <p:spPr>
            <a:xfrm>
              <a:off x="7439665" y="1745350"/>
              <a:ext cx="4312118" cy="492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Login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Login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은 메인 페이지와 로그인 전용 페이지에서 가능하다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로그인 창에 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Form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기능을 넣어  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Node.js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파일로 보내주고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Student table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에서 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MySQL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기능을 사용하여 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ID, PW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가 있는지 검사한다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</a:t>
              </a:r>
            </a:p>
            <a:p>
              <a:pPr marL="360000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만약 틀렸을 경우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틀렸다는 알림 창이 뜨고 다시 로그인 초기화면으로 돌아간다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로그인을 하지 않은 상태에서는 커뮤니티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학생생활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마이페이지 창에 접근할 수 없다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</a:t>
              </a:r>
            </a:p>
            <a:p>
              <a:pPr marL="360000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만약 로그아웃상태에서 커뮤니티 창에 접근한다면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커뮤니티 창이 아닌 로그인 창을 띄운다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A6FFCBE-9262-4468-988B-06483B98E1B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8778" y="1463040"/>
            <a:ext cx="4680000" cy="270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E0E5AF-5241-49D7-BE9E-05CB2F62513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23224" y="3924637"/>
            <a:ext cx="468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34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9F3AC-B9F2-40E5-83CE-0EA6CCD1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6" y="207527"/>
            <a:ext cx="10214928" cy="79690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기숙사 홈페이지 화면 및 기능 설명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4FFB45-264F-48B5-9CA2-0A1A6EFC6FCC}"/>
              </a:ext>
            </a:extLst>
          </p:cNvPr>
          <p:cNvGrpSpPr/>
          <p:nvPr/>
        </p:nvGrpSpPr>
        <p:grpSpPr>
          <a:xfrm>
            <a:off x="7411452" y="1463040"/>
            <a:ext cx="4510619" cy="5161597"/>
            <a:chOff x="7276700" y="1463040"/>
            <a:chExt cx="4645372" cy="516159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0EE9B6-C418-4FF7-A08A-600FB710C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6700" y="1463040"/>
              <a:ext cx="4645372" cy="51615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8A6499-881A-4EE4-A1BE-7A35951A0A3D}"/>
                </a:ext>
              </a:extLst>
            </p:cNvPr>
            <p:cNvSpPr txBox="1"/>
            <p:nvPr/>
          </p:nvSpPr>
          <p:spPr>
            <a:xfrm>
              <a:off x="7438350" y="1952571"/>
              <a:ext cx="4312118" cy="3423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Login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메인 페이지에서 로그인 시 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가지 경우가 있다</a:t>
              </a:r>
            </a:p>
            <a:p>
              <a:pPr marL="800100" lvl="1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아이디만 입력한 경우 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‘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비밀번호를 입력 </a:t>
              </a:r>
              <a:r>
                <a:rPr lang="ko-KR" altLang="en-US" sz="13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하시오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’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라는 알림 창이 뜬다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800100" lvl="1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비밀번호만 입력한 경우 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‘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아이디를 입력 </a:t>
              </a:r>
              <a:r>
                <a:rPr lang="ko-KR" altLang="en-US" sz="13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하시오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’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라는 알림 창이 뜬다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800100" lvl="1" indent="-3429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아이디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비밀번호 모두 옳게 입력한 경우 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정상적으로 로그인 된다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6FE64B1-E4FF-423D-8748-860C8A304CE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58235" y="1463040"/>
            <a:ext cx="4680000" cy="270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CDDA49-9467-447B-B7B8-D0A117C3F35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73767" y="3924637"/>
            <a:ext cx="468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9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9F3AC-B9F2-40E5-83CE-0EA6CCD1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6" y="168567"/>
            <a:ext cx="10214928" cy="79690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기숙사 홈페이지 화면 및 기능 설명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4FFB45-264F-48B5-9CA2-0A1A6EFC6FCC}"/>
              </a:ext>
            </a:extLst>
          </p:cNvPr>
          <p:cNvGrpSpPr/>
          <p:nvPr/>
        </p:nvGrpSpPr>
        <p:grpSpPr>
          <a:xfrm>
            <a:off x="7401827" y="1395538"/>
            <a:ext cx="4649003" cy="5293895"/>
            <a:chOff x="7276700" y="1463040"/>
            <a:chExt cx="4645372" cy="516159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0EE9B6-C418-4FF7-A08A-600FB710C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6700" y="1463040"/>
              <a:ext cx="4645372" cy="51615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8A6499-881A-4EE4-A1BE-7A35951A0A3D}"/>
                </a:ext>
              </a:extLst>
            </p:cNvPr>
            <p:cNvSpPr txBox="1"/>
            <p:nvPr/>
          </p:nvSpPr>
          <p:spPr>
            <a:xfrm>
              <a:off x="7443327" y="1604739"/>
              <a:ext cx="4312118" cy="4924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ID/PW </a:t>
              </a:r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찾기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자신의 이름과 동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호수를 입력하면 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student table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에서 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 SQL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을 사용하여 이에 맞는 학생의 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ID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와 비밀번호를 출력한다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일치하는 회원 이름이 없을 경우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</a:p>
            <a:p>
              <a:pPr marL="360000">
                <a:lnSpc>
                  <a:spcPct val="150000"/>
                </a:lnSpc>
              </a:pP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‘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일치하는 회원이 없습니다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’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출력 후 로그인 초기화면으로 되돌아간다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회원 이름은 일치하나 동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호수가 맞지 않는 경우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</a:p>
            <a:p>
              <a:pPr marL="360000">
                <a:lnSpc>
                  <a:spcPct val="150000"/>
                </a:lnSpc>
              </a:pP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‘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회원 정보가 주소가 일치하지 않습니다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’ 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출력 후 로그인 초기화면으로 되돌아간다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회원 이름과 주소가 모두 일치할 경우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</a:p>
            <a:p>
              <a:pPr marL="360000">
                <a:lnSpc>
                  <a:spcPct val="150000"/>
                </a:lnSpc>
              </a:pP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회원 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ID, PW</a:t>
              </a:r>
              <a:r>
                <a:rPr lang="ko-KR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를 알려주는 창이 뜬다</a:t>
              </a:r>
              <a:r>
                <a: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0F34BE1-B381-4645-89D7-52012F2BA12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2951" y="1395538"/>
            <a:ext cx="4680000" cy="270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D36293-F708-471F-B5CA-4F243C49A33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75" y="3891316"/>
            <a:ext cx="468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0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36E35F7-ED9C-4590-96FF-67E43B60E5E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5301" y="1463040"/>
            <a:ext cx="4680000" cy="2700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69F3AC-B9F2-40E5-83CE-0EA6CCD1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36" y="146735"/>
            <a:ext cx="10214928" cy="796908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기숙사 홈페이지 화면 및 기능 설명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4FFB45-264F-48B5-9CA2-0A1A6EFC6FCC}"/>
              </a:ext>
            </a:extLst>
          </p:cNvPr>
          <p:cNvGrpSpPr/>
          <p:nvPr/>
        </p:nvGrpSpPr>
        <p:grpSpPr>
          <a:xfrm>
            <a:off x="7276700" y="1463040"/>
            <a:ext cx="4645372" cy="5161597"/>
            <a:chOff x="7276700" y="1463040"/>
            <a:chExt cx="4645372" cy="516159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C0EE9B6-C418-4FF7-A08A-600FB710C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6700" y="1463040"/>
              <a:ext cx="4645372" cy="516159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8A6499-881A-4EE4-A1BE-7A35951A0A3D}"/>
                </a:ext>
              </a:extLst>
            </p:cNvPr>
            <p:cNvSpPr txBox="1"/>
            <p:nvPr/>
          </p:nvSpPr>
          <p:spPr>
            <a:xfrm>
              <a:off x="7443327" y="1894820"/>
              <a:ext cx="4312118" cy="354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기숙사 소개</a:t>
              </a:r>
              <a:endPara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기숙사 소개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시설 소개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기숙사 소개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약도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시설 소개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생활관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세탁실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체력단련실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식당에 대한 정보 제공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약도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기숙사 지도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주소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전화번호 제공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ECCCC67-2E09-4C58-9B3F-F4957CD406B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35688" y="3924637"/>
            <a:ext cx="468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06547"/>
      </p:ext>
    </p:extLst>
  </p:cSld>
  <p:clrMapOvr>
    <a:masterClrMapping/>
  </p:clrMapOvr>
</p:sld>
</file>

<file path=ppt/theme/theme1.xml><?xml version="1.0" encoding="utf-8"?>
<a:theme xmlns:a="http://schemas.openxmlformats.org/drawingml/2006/main" name="예스폼_패턴회색다이아몬드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예스폼_패턴회색다이아몬드</Template>
  <TotalTime>378</TotalTime>
  <Words>1079</Words>
  <Application>Microsoft Office PowerPoint</Application>
  <PresentationFormat>와이드스크린</PresentationFormat>
  <Paragraphs>190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Noto Sans</vt:lpstr>
      <vt:lpstr>SpoqaHanSans-Bold</vt:lpstr>
      <vt:lpstr>굴림체</vt:lpstr>
      <vt:lpstr>맑은 고딕</vt:lpstr>
      <vt:lpstr>Arial</vt:lpstr>
      <vt:lpstr>Wingdings</vt:lpstr>
      <vt:lpstr>예스폼_패턴회색다이아몬드</vt:lpstr>
      <vt:lpstr>기숙사 홈페이지</vt:lpstr>
      <vt:lpstr>PowerPoint 프레젠테이션</vt:lpstr>
      <vt:lpstr>Web application 소개(개발 목적)</vt:lpstr>
      <vt:lpstr>기숙사 홈페이지 화면 및 기능 설명</vt:lpstr>
      <vt:lpstr>기숙사 홈페이지 화면 및 기능 설명</vt:lpstr>
      <vt:lpstr>기숙사 홈페이지 화면 및 기능 설명</vt:lpstr>
      <vt:lpstr>기숙사 홈페이지 화면 및 기능 설명</vt:lpstr>
      <vt:lpstr>기숙사 홈페이지 화면 및 기능 설명</vt:lpstr>
      <vt:lpstr>기숙사 홈페이지 화면 및 기능 설명</vt:lpstr>
      <vt:lpstr>기숙사 홈페이지 화면 및 기능 설명</vt:lpstr>
      <vt:lpstr>기숙사 홈페이지 화면 및 기능 설명</vt:lpstr>
      <vt:lpstr>기숙사 홈페이지 화면 및 기능 설명</vt:lpstr>
      <vt:lpstr>기숙사 홈페이지 화면 및 기능 설명</vt:lpstr>
      <vt:lpstr>기숙사 홈페이지 화면 및 기능 설명</vt:lpstr>
      <vt:lpstr>기숙사 홈페이지 화면 및 기능 설명</vt:lpstr>
      <vt:lpstr>기숙사 홈페이지 화면 및 기능 설명</vt:lpstr>
      <vt:lpstr>데이터 베이스</vt:lpstr>
      <vt:lpstr>향후 개선점</vt:lpstr>
      <vt:lpstr>느낀 점</vt:lpstr>
      <vt:lpstr>팀원 별 역할 및 활동 내용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기숙사 홈페이지</dc:title>
  <dc:creator>길 다영</dc:creator>
  <cp:lastModifiedBy>길 다영</cp:lastModifiedBy>
  <cp:revision>32</cp:revision>
  <dcterms:created xsi:type="dcterms:W3CDTF">2020-12-01T02:27:39Z</dcterms:created>
  <dcterms:modified xsi:type="dcterms:W3CDTF">2020-12-01T11:12:05Z</dcterms:modified>
</cp:coreProperties>
</file>